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86"/>
  </p:notesMasterIdLst>
  <p:handoutMasterIdLst>
    <p:handoutMasterId r:id="rId87"/>
  </p:handoutMasterIdLst>
  <p:sldIdLst>
    <p:sldId id="259" r:id="rId5"/>
    <p:sldId id="257" r:id="rId6"/>
    <p:sldId id="318" r:id="rId7"/>
    <p:sldId id="335" r:id="rId8"/>
    <p:sldId id="384" r:id="rId9"/>
    <p:sldId id="334" r:id="rId10"/>
    <p:sldId id="320" r:id="rId11"/>
    <p:sldId id="322" r:id="rId12"/>
    <p:sldId id="330" r:id="rId13"/>
    <p:sldId id="329" r:id="rId14"/>
    <p:sldId id="345" r:id="rId15"/>
    <p:sldId id="346" r:id="rId16"/>
    <p:sldId id="347" r:id="rId17"/>
    <p:sldId id="385" r:id="rId18"/>
    <p:sldId id="351" r:id="rId19"/>
    <p:sldId id="414" r:id="rId20"/>
    <p:sldId id="396" r:id="rId21"/>
    <p:sldId id="342" r:id="rId22"/>
    <p:sldId id="343" r:id="rId23"/>
    <p:sldId id="387" r:id="rId24"/>
    <p:sldId id="340" r:id="rId25"/>
    <p:sldId id="300" r:id="rId26"/>
    <p:sldId id="363" r:id="rId27"/>
    <p:sldId id="367" r:id="rId28"/>
    <p:sldId id="372" r:id="rId29"/>
    <p:sldId id="371" r:id="rId30"/>
    <p:sldId id="375" r:id="rId31"/>
    <p:sldId id="366" r:id="rId32"/>
    <p:sldId id="381" r:id="rId33"/>
    <p:sldId id="388" r:id="rId34"/>
    <p:sldId id="369" r:id="rId35"/>
    <p:sldId id="398" r:id="rId36"/>
    <p:sldId id="358" r:id="rId37"/>
    <p:sldId id="357" r:id="rId38"/>
    <p:sldId id="397" r:id="rId39"/>
    <p:sldId id="364" r:id="rId40"/>
    <p:sldId id="391" r:id="rId41"/>
    <p:sldId id="399" r:id="rId42"/>
    <p:sldId id="383" r:id="rId43"/>
    <p:sldId id="365" r:id="rId44"/>
    <p:sldId id="392" r:id="rId45"/>
    <p:sldId id="359" r:id="rId46"/>
    <p:sldId id="360" r:id="rId47"/>
    <p:sldId id="361" r:id="rId48"/>
    <p:sldId id="374" r:id="rId49"/>
    <p:sldId id="403" r:id="rId50"/>
    <p:sldId id="394" r:id="rId51"/>
    <p:sldId id="401" r:id="rId52"/>
    <p:sldId id="402" r:id="rId53"/>
    <p:sldId id="404" r:id="rId54"/>
    <p:sldId id="393" r:id="rId55"/>
    <p:sldId id="411" r:id="rId56"/>
    <p:sldId id="395" r:id="rId57"/>
    <p:sldId id="279" r:id="rId58"/>
    <p:sldId id="341" r:id="rId59"/>
    <p:sldId id="417" r:id="rId60"/>
    <p:sldId id="418" r:id="rId61"/>
    <p:sldId id="412" r:id="rId62"/>
    <p:sldId id="413" r:id="rId63"/>
    <p:sldId id="390" r:id="rId64"/>
    <p:sldId id="317" r:id="rId65"/>
    <p:sldId id="389" r:id="rId66"/>
    <p:sldId id="380" r:id="rId67"/>
    <p:sldId id="379" r:id="rId68"/>
    <p:sldId id="378" r:id="rId69"/>
    <p:sldId id="344" r:id="rId70"/>
    <p:sldId id="382" r:id="rId71"/>
    <p:sldId id="368" r:id="rId72"/>
    <p:sldId id="386" r:id="rId73"/>
    <p:sldId id="405" r:id="rId74"/>
    <p:sldId id="406" r:id="rId75"/>
    <p:sldId id="415" r:id="rId76"/>
    <p:sldId id="407" r:id="rId77"/>
    <p:sldId id="408" r:id="rId78"/>
    <p:sldId id="409" r:id="rId79"/>
    <p:sldId id="410" r:id="rId80"/>
    <p:sldId id="416" r:id="rId81"/>
    <p:sldId id="419" r:id="rId82"/>
    <p:sldId id="420" r:id="rId83"/>
    <p:sldId id="421" r:id="rId84"/>
    <p:sldId id="422" r:id="rId85"/>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97"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76F00"/>
    <a:srgbClr val="F8CECC"/>
    <a:srgbClr val="097B17"/>
    <a:srgbClr val="92D050"/>
    <a:srgbClr val="FF0000"/>
    <a:srgbClr val="C5EFFF"/>
    <a:srgbClr val="000000"/>
    <a:srgbClr val="00FF00"/>
    <a:srgbClr val="FFFF00"/>
    <a:srgbClr val="C81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481" autoAdjust="0"/>
    <p:restoredTop sz="92563" autoAdjust="0"/>
  </p:normalViewPr>
  <p:slideViewPr>
    <p:cSldViewPr snapToGrid="0" showGuides="1">
      <p:cViewPr varScale="1">
        <p:scale>
          <a:sx n="105" d="100"/>
          <a:sy n="105" d="100"/>
        </p:scale>
        <p:origin x="462" y="102"/>
      </p:cViewPr>
      <p:guideLst>
        <p:guide orient="horz" pos="1597"/>
        <p:guide pos="2880"/>
      </p:guideLst>
    </p:cSldViewPr>
  </p:slideViewPr>
  <p:outlineViewPr>
    <p:cViewPr>
      <p:scale>
        <a:sx n="33" d="100"/>
        <a:sy n="33" d="100"/>
      </p:scale>
      <p:origin x="0" y="-1452"/>
    </p:cViewPr>
  </p:outlineViewPr>
  <p:notesTextViewPr>
    <p:cViewPr>
      <p:scale>
        <a:sx n="3" d="2"/>
        <a:sy n="3" d="2"/>
      </p:scale>
      <p:origin x="0" y="0"/>
    </p:cViewPr>
  </p:notesTextViewPr>
  <p:notesViewPr>
    <p:cSldViewPr snapToGrid="0" showGuides="1">
      <p:cViewPr varScale="1">
        <p:scale>
          <a:sx n="86" d="100"/>
          <a:sy n="86" d="100"/>
        </p:scale>
        <p:origin x="2028"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viewProps" Target="view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04EB9A8-7EDC-4A5D-AFF4-4051156A2045}"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en-US"/>
        </a:p>
      </dgm:t>
    </dgm:pt>
    <dgm:pt modelId="{24C95317-8994-4A42-8847-537230B844CB}">
      <dgm:prSet phldrT="[Text]" custT="1"/>
      <dgm:spPr>
        <a:solidFill>
          <a:schemeClr val="accent3">
            <a:lumMod val="20000"/>
            <a:lumOff val="80000"/>
          </a:schemeClr>
        </a:solidFill>
      </dgm:spPr>
      <dgm:t>
        <a:bodyPr/>
        <a:lstStyle/>
        <a:p>
          <a:r>
            <a:rPr lang="en-US" sz="2800" dirty="0" smtClean="0">
              <a:solidFill>
                <a:schemeClr val="tx1"/>
              </a:solidFill>
            </a:rPr>
            <a:t>Winter</a:t>
          </a:r>
        </a:p>
        <a:p>
          <a:r>
            <a:rPr lang="en-US" sz="1600" dirty="0" smtClean="0">
              <a:solidFill>
                <a:schemeClr val="tx1"/>
              </a:solidFill>
            </a:rPr>
            <a:t>(Preparing)</a:t>
          </a:r>
          <a:endParaRPr lang="en-US" sz="1600" dirty="0">
            <a:solidFill>
              <a:schemeClr val="tx1"/>
            </a:solidFill>
          </a:endParaRPr>
        </a:p>
      </dgm:t>
    </dgm:pt>
    <dgm:pt modelId="{78CD916C-E01E-4AB4-AFEF-83AEA1D7D54F}" type="parTrans" cxnId="{EA0CE9E0-B89E-469A-9203-3C24D405D6F7}">
      <dgm:prSet/>
      <dgm:spPr/>
      <dgm:t>
        <a:bodyPr/>
        <a:lstStyle/>
        <a:p>
          <a:endParaRPr lang="en-US"/>
        </a:p>
      </dgm:t>
    </dgm:pt>
    <dgm:pt modelId="{224808A0-20C0-4CB8-A64B-B353C846F449}" type="sibTrans" cxnId="{EA0CE9E0-B89E-469A-9203-3C24D405D6F7}">
      <dgm:prSet/>
      <dgm:spPr/>
      <dgm:t>
        <a:bodyPr/>
        <a:lstStyle/>
        <a:p>
          <a:endParaRPr lang="en-US"/>
        </a:p>
      </dgm:t>
    </dgm:pt>
    <dgm:pt modelId="{E4BA4340-7196-45B0-B9FD-FCC42F4F2E1E}">
      <dgm:prSet phldrT="[Text]" custT="1"/>
      <dgm:spPr>
        <a:solidFill>
          <a:schemeClr val="accent6"/>
        </a:solidFill>
      </dgm:spPr>
      <dgm:t>
        <a:bodyPr/>
        <a:lstStyle/>
        <a:p>
          <a:r>
            <a:rPr lang="en-US" sz="2800" dirty="0" smtClean="0">
              <a:solidFill>
                <a:schemeClr val="tx1"/>
              </a:solidFill>
            </a:rPr>
            <a:t>Spring</a:t>
          </a:r>
        </a:p>
        <a:p>
          <a:r>
            <a:rPr lang="en-US" sz="1800" dirty="0" smtClean="0">
              <a:solidFill>
                <a:schemeClr val="tx1"/>
              </a:solidFill>
            </a:rPr>
            <a:t>(Seeding)</a:t>
          </a:r>
          <a:endParaRPr lang="en-US" sz="1800" dirty="0">
            <a:solidFill>
              <a:schemeClr val="tx1"/>
            </a:solidFill>
          </a:endParaRPr>
        </a:p>
      </dgm:t>
    </dgm:pt>
    <dgm:pt modelId="{E34FCE14-E109-4F4A-90CC-7C6F3A0D833A}" type="parTrans" cxnId="{544C57CB-21A3-44D2-9B38-0FAEFB6C1DE7}">
      <dgm:prSet/>
      <dgm:spPr/>
      <dgm:t>
        <a:bodyPr/>
        <a:lstStyle/>
        <a:p>
          <a:endParaRPr lang="en-US"/>
        </a:p>
      </dgm:t>
    </dgm:pt>
    <dgm:pt modelId="{C9859624-DC19-4139-8487-4A0A776E1F82}" type="sibTrans" cxnId="{544C57CB-21A3-44D2-9B38-0FAEFB6C1DE7}">
      <dgm:prSet/>
      <dgm:spPr/>
      <dgm:t>
        <a:bodyPr/>
        <a:lstStyle/>
        <a:p>
          <a:endParaRPr lang="en-US"/>
        </a:p>
      </dgm:t>
    </dgm:pt>
    <dgm:pt modelId="{6C7709E9-E8C5-4BA1-8E5C-8BF4FCDE3510}">
      <dgm:prSet phldrT="[Text]" custT="1"/>
      <dgm:spPr>
        <a:solidFill>
          <a:srgbClr val="A94729"/>
        </a:solidFill>
      </dgm:spPr>
      <dgm:t>
        <a:bodyPr/>
        <a:lstStyle/>
        <a:p>
          <a:r>
            <a:rPr lang="en-US" sz="2900" dirty="0" smtClean="0">
              <a:solidFill>
                <a:schemeClr val="tx1"/>
              </a:solidFill>
            </a:rPr>
            <a:t>Autumn</a:t>
          </a:r>
        </a:p>
        <a:p>
          <a:r>
            <a:rPr lang="en-US" sz="1800" dirty="0" smtClean="0">
              <a:solidFill>
                <a:schemeClr val="tx1"/>
              </a:solidFill>
            </a:rPr>
            <a:t>(Harvesting)</a:t>
          </a:r>
          <a:endParaRPr lang="en-US" sz="2000" dirty="0">
            <a:solidFill>
              <a:schemeClr val="tx1"/>
            </a:solidFill>
          </a:endParaRPr>
        </a:p>
      </dgm:t>
    </dgm:pt>
    <dgm:pt modelId="{9C872611-A08C-4B3D-8484-F53B90FD098D}" type="parTrans" cxnId="{3FBCCA9C-A03E-4662-ABD0-23C78C2E721B}">
      <dgm:prSet/>
      <dgm:spPr/>
      <dgm:t>
        <a:bodyPr/>
        <a:lstStyle/>
        <a:p>
          <a:endParaRPr lang="en-US"/>
        </a:p>
      </dgm:t>
    </dgm:pt>
    <dgm:pt modelId="{10189BFA-A755-4F3B-B47F-CCDA3F3A870D}" type="sibTrans" cxnId="{3FBCCA9C-A03E-4662-ABD0-23C78C2E721B}">
      <dgm:prSet/>
      <dgm:spPr/>
      <dgm:t>
        <a:bodyPr/>
        <a:lstStyle/>
        <a:p>
          <a:endParaRPr lang="en-US"/>
        </a:p>
      </dgm:t>
    </dgm:pt>
    <dgm:pt modelId="{8A7B6F61-F52F-4758-A375-DD9EEFF59E84}">
      <dgm:prSet phldrT="[Text]" custT="1"/>
      <dgm:spPr>
        <a:solidFill>
          <a:srgbClr val="FFC000"/>
        </a:solidFill>
      </dgm:spPr>
      <dgm:t>
        <a:bodyPr/>
        <a:lstStyle/>
        <a:p>
          <a:pPr>
            <a:spcAft>
              <a:spcPts val="0"/>
            </a:spcAft>
          </a:pPr>
          <a:r>
            <a:rPr lang="en-US" sz="2800" dirty="0" smtClean="0">
              <a:solidFill>
                <a:schemeClr val="tx1"/>
              </a:solidFill>
            </a:rPr>
            <a:t>Summer</a:t>
          </a:r>
        </a:p>
        <a:p>
          <a:pPr>
            <a:spcAft>
              <a:spcPct val="35000"/>
            </a:spcAft>
          </a:pPr>
          <a:r>
            <a:rPr lang="en-US" sz="1800" dirty="0" smtClean="0">
              <a:solidFill>
                <a:schemeClr val="tx1"/>
              </a:solidFill>
            </a:rPr>
            <a:t>(Following / Monitoring)</a:t>
          </a:r>
          <a:endParaRPr lang="en-US" sz="1800" dirty="0">
            <a:solidFill>
              <a:schemeClr val="tx1"/>
            </a:solidFill>
          </a:endParaRPr>
        </a:p>
      </dgm:t>
    </dgm:pt>
    <dgm:pt modelId="{FD73B90B-DAA1-47BE-B782-F8DD26765190}" type="parTrans" cxnId="{5419B50B-6090-40F3-9282-C3A3CA27F6E1}">
      <dgm:prSet/>
      <dgm:spPr/>
      <dgm:t>
        <a:bodyPr/>
        <a:lstStyle/>
        <a:p>
          <a:endParaRPr lang="en-US"/>
        </a:p>
      </dgm:t>
    </dgm:pt>
    <dgm:pt modelId="{D2EAA67E-BA49-4572-B89B-B2909B6D9A23}" type="sibTrans" cxnId="{5419B50B-6090-40F3-9282-C3A3CA27F6E1}">
      <dgm:prSet/>
      <dgm:spPr/>
      <dgm:t>
        <a:bodyPr/>
        <a:lstStyle/>
        <a:p>
          <a:endParaRPr lang="en-US"/>
        </a:p>
      </dgm:t>
    </dgm:pt>
    <dgm:pt modelId="{FABF5C32-6EBE-44AE-8540-C2F6706835EC}" type="pres">
      <dgm:prSet presAssocID="{004EB9A8-7EDC-4A5D-AFF4-4051156A2045}" presName="matrix" presStyleCnt="0">
        <dgm:presLayoutVars>
          <dgm:chMax val="1"/>
          <dgm:dir/>
          <dgm:resizeHandles val="exact"/>
        </dgm:presLayoutVars>
      </dgm:prSet>
      <dgm:spPr/>
      <dgm:t>
        <a:bodyPr/>
        <a:lstStyle/>
        <a:p>
          <a:endParaRPr lang="en-US"/>
        </a:p>
      </dgm:t>
    </dgm:pt>
    <dgm:pt modelId="{6EBBDA97-83DF-401D-9B8E-1DC2AE7D2C3C}" type="pres">
      <dgm:prSet presAssocID="{004EB9A8-7EDC-4A5D-AFF4-4051156A2045}" presName="axisShape" presStyleLbl="bgShp" presStyleIdx="0" presStyleCnt="1"/>
      <dgm:spPr/>
    </dgm:pt>
    <dgm:pt modelId="{24E9F4BD-7708-4C5D-9EFE-C26BB7AA8D1F}" type="pres">
      <dgm:prSet presAssocID="{004EB9A8-7EDC-4A5D-AFF4-4051156A2045}" presName="rect1" presStyleLbl="node1" presStyleIdx="0" presStyleCnt="4">
        <dgm:presLayoutVars>
          <dgm:chMax val="0"/>
          <dgm:chPref val="0"/>
          <dgm:bulletEnabled val="1"/>
        </dgm:presLayoutVars>
      </dgm:prSet>
      <dgm:spPr/>
      <dgm:t>
        <a:bodyPr/>
        <a:lstStyle/>
        <a:p>
          <a:endParaRPr lang="en-US"/>
        </a:p>
      </dgm:t>
    </dgm:pt>
    <dgm:pt modelId="{1518744C-9623-4628-A801-03A8B65B8EF6}" type="pres">
      <dgm:prSet presAssocID="{004EB9A8-7EDC-4A5D-AFF4-4051156A2045}" presName="rect2" presStyleLbl="node1" presStyleIdx="1" presStyleCnt="4">
        <dgm:presLayoutVars>
          <dgm:chMax val="0"/>
          <dgm:chPref val="0"/>
          <dgm:bulletEnabled val="1"/>
        </dgm:presLayoutVars>
      </dgm:prSet>
      <dgm:spPr/>
      <dgm:t>
        <a:bodyPr/>
        <a:lstStyle/>
        <a:p>
          <a:endParaRPr lang="en-US"/>
        </a:p>
      </dgm:t>
    </dgm:pt>
    <dgm:pt modelId="{A908ED2E-D690-4C4D-BFF1-524FCAD31439}" type="pres">
      <dgm:prSet presAssocID="{004EB9A8-7EDC-4A5D-AFF4-4051156A2045}" presName="rect3" presStyleLbl="node1" presStyleIdx="2" presStyleCnt="4">
        <dgm:presLayoutVars>
          <dgm:chMax val="0"/>
          <dgm:chPref val="0"/>
          <dgm:bulletEnabled val="1"/>
        </dgm:presLayoutVars>
      </dgm:prSet>
      <dgm:spPr/>
      <dgm:t>
        <a:bodyPr/>
        <a:lstStyle/>
        <a:p>
          <a:endParaRPr lang="en-US"/>
        </a:p>
      </dgm:t>
    </dgm:pt>
    <dgm:pt modelId="{904F2275-9CA3-4DB6-9F6B-11EBBB6528D1}" type="pres">
      <dgm:prSet presAssocID="{004EB9A8-7EDC-4A5D-AFF4-4051156A2045}" presName="rect4" presStyleLbl="node1" presStyleIdx="3" presStyleCnt="4">
        <dgm:presLayoutVars>
          <dgm:chMax val="0"/>
          <dgm:chPref val="0"/>
          <dgm:bulletEnabled val="1"/>
        </dgm:presLayoutVars>
      </dgm:prSet>
      <dgm:spPr/>
      <dgm:t>
        <a:bodyPr/>
        <a:lstStyle/>
        <a:p>
          <a:endParaRPr lang="en-US"/>
        </a:p>
      </dgm:t>
    </dgm:pt>
  </dgm:ptLst>
  <dgm:cxnLst>
    <dgm:cxn modelId="{3FBCCA9C-A03E-4662-ABD0-23C78C2E721B}" srcId="{004EB9A8-7EDC-4A5D-AFF4-4051156A2045}" destId="{6C7709E9-E8C5-4BA1-8E5C-8BF4FCDE3510}" srcOrd="2" destOrd="0" parTransId="{9C872611-A08C-4B3D-8484-F53B90FD098D}" sibTransId="{10189BFA-A755-4F3B-B47F-CCDA3F3A870D}"/>
    <dgm:cxn modelId="{0BEBBDF9-A3B1-47B7-B51C-D10E8257CCA0}" type="presOf" srcId="{24C95317-8994-4A42-8847-537230B844CB}" destId="{24E9F4BD-7708-4C5D-9EFE-C26BB7AA8D1F}" srcOrd="0" destOrd="0" presId="urn:microsoft.com/office/officeart/2005/8/layout/matrix2"/>
    <dgm:cxn modelId="{EA0CE9E0-B89E-469A-9203-3C24D405D6F7}" srcId="{004EB9A8-7EDC-4A5D-AFF4-4051156A2045}" destId="{24C95317-8994-4A42-8847-537230B844CB}" srcOrd="0" destOrd="0" parTransId="{78CD916C-E01E-4AB4-AFEF-83AEA1D7D54F}" sibTransId="{224808A0-20C0-4CB8-A64B-B353C846F449}"/>
    <dgm:cxn modelId="{E2F358EB-5E87-4215-9169-DF2CBE839B87}" type="presOf" srcId="{6C7709E9-E8C5-4BA1-8E5C-8BF4FCDE3510}" destId="{A908ED2E-D690-4C4D-BFF1-524FCAD31439}" srcOrd="0" destOrd="0" presId="urn:microsoft.com/office/officeart/2005/8/layout/matrix2"/>
    <dgm:cxn modelId="{FB817F55-2B27-4A28-BCD5-1DE3E5D1CB30}" type="presOf" srcId="{E4BA4340-7196-45B0-B9FD-FCC42F4F2E1E}" destId="{1518744C-9623-4628-A801-03A8B65B8EF6}" srcOrd="0" destOrd="0" presId="urn:microsoft.com/office/officeart/2005/8/layout/matrix2"/>
    <dgm:cxn modelId="{41105D51-2FD4-4190-99F2-E6D900D9DEE5}" type="presOf" srcId="{004EB9A8-7EDC-4A5D-AFF4-4051156A2045}" destId="{FABF5C32-6EBE-44AE-8540-C2F6706835EC}" srcOrd="0" destOrd="0" presId="urn:microsoft.com/office/officeart/2005/8/layout/matrix2"/>
    <dgm:cxn modelId="{544C57CB-21A3-44D2-9B38-0FAEFB6C1DE7}" srcId="{004EB9A8-7EDC-4A5D-AFF4-4051156A2045}" destId="{E4BA4340-7196-45B0-B9FD-FCC42F4F2E1E}" srcOrd="1" destOrd="0" parTransId="{E34FCE14-E109-4F4A-90CC-7C6F3A0D833A}" sibTransId="{C9859624-DC19-4139-8487-4A0A776E1F82}"/>
    <dgm:cxn modelId="{5419B50B-6090-40F3-9282-C3A3CA27F6E1}" srcId="{004EB9A8-7EDC-4A5D-AFF4-4051156A2045}" destId="{8A7B6F61-F52F-4758-A375-DD9EEFF59E84}" srcOrd="3" destOrd="0" parTransId="{FD73B90B-DAA1-47BE-B782-F8DD26765190}" sibTransId="{D2EAA67E-BA49-4572-B89B-B2909B6D9A23}"/>
    <dgm:cxn modelId="{8A39E556-0C3F-4C65-9E69-A92726A4F917}" type="presOf" srcId="{8A7B6F61-F52F-4758-A375-DD9EEFF59E84}" destId="{904F2275-9CA3-4DB6-9F6B-11EBBB6528D1}" srcOrd="0" destOrd="0" presId="urn:microsoft.com/office/officeart/2005/8/layout/matrix2"/>
    <dgm:cxn modelId="{5C238F44-6024-401F-A522-6DCDC6205C7A}" type="presParOf" srcId="{FABF5C32-6EBE-44AE-8540-C2F6706835EC}" destId="{6EBBDA97-83DF-401D-9B8E-1DC2AE7D2C3C}" srcOrd="0" destOrd="0" presId="urn:microsoft.com/office/officeart/2005/8/layout/matrix2"/>
    <dgm:cxn modelId="{B6EED306-629E-4709-9B42-CF6A0A142DBB}" type="presParOf" srcId="{FABF5C32-6EBE-44AE-8540-C2F6706835EC}" destId="{24E9F4BD-7708-4C5D-9EFE-C26BB7AA8D1F}" srcOrd="1" destOrd="0" presId="urn:microsoft.com/office/officeart/2005/8/layout/matrix2"/>
    <dgm:cxn modelId="{EC7AC866-6509-474C-BD96-C1D93013CAB4}" type="presParOf" srcId="{FABF5C32-6EBE-44AE-8540-C2F6706835EC}" destId="{1518744C-9623-4628-A801-03A8B65B8EF6}" srcOrd="2" destOrd="0" presId="urn:microsoft.com/office/officeart/2005/8/layout/matrix2"/>
    <dgm:cxn modelId="{FE77FFFE-31F1-4CAE-81FA-08974AF5E69B}" type="presParOf" srcId="{FABF5C32-6EBE-44AE-8540-C2F6706835EC}" destId="{A908ED2E-D690-4C4D-BFF1-524FCAD31439}" srcOrd="3" destOrd="0" presId="urn:microsoft.com/office/officeart/2005/8/layout/matrix2"/>
    <dgm:cxn modelId="{B8E88EAA-231B-4210-B715-E23BE2472B16}" type="presParOf" srcId="{FABF5C32-6EBE-44AE-8540-C2F6706835EC}" destId="{904F2275-9CA3-4DB6-9F6B-11EBBB6528D1}"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6DEECC1-4A28-49C2-A88E-AA30FBFC267A}"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en-US"/>
        </a:p>
      </dgm:t>
    </dgm:pt>
    <dgm:pt modelId="{8A9824C9-45A2-462A-8D58-4D10E88616CF}">
      <dgm:prSet phldrT="[Text]" custT="1">
        <dgm:style>
          <a:lnRef idx="1">
            <a:schemeClr val="accent4"/>
          </a:lnRef>
          <a:fillRef idx="2">
            <a:schemeClr val="accent4"/>
          </a:fillRef>
          <a:effectRef idx="1">
            <a:schemeClr val="accent4"/>
          </a:effectRef>
          <a:fontRef idx="minor">
            <a:schemeClr val="dk1"/>
          </a:fontRef>
        </dgm:style>
      </dgm:prSet>
      <dgm:spPr/>
      <dgm:t>
        <a:bodyPr/>
        <a:lstStyle/>
        <a:p>
          <a:r>
            <a:rPr lang="en-US" sz="1800" dirty="0" smtClean="0">
              <a:latin typeface="Times New Roman" panose="02020603050405020304" pitchFamily="18" charset="0"/>
              <a:cs typeface="Times New Roman" panose="02020603050405020304" pitchFamily="18" charset="0"/>
            </a:rPr>
            <a:t>Data Map</a:t>
          </a:r>
          <a:endParaRPr lang="en-US" sz="1800" dirty="0">
            <a:latin typeface="Times New Roman" panose="02020603050405020304" pitchFamily="18" charset="0"/>
            <a:cs typeface="Times New Roman" panose="02020603050405020304" pitchFamily="18" charset="0"/>
          </a:endParaRPr>
        </a:p>
      </dgm:t>
    </dgm:pt>
    <dgm:pt modelId="{E3BFB443-60C8-4327-9DEF-3133518DEDDA}" type="parTrans" cxnId="{EB8B8859-84E0-4DB4-AA2E-730262F42A9D}">
      <dgm:prSet/>
      <dgm:spPr/>
      <dgm:t>
        <a:bodyPr/>
        <a:lstStyle/>
        <a:p>
          <a:endParaRPr lang="en-US"/>
        </a:p>
      </dgm:t>
    </dgm:pt>
    <dgm:pt modelId="{DBA3C379-04E2-4432-BC5E-316D038B2D1A}" type="sibTrans" cxnId="{EB8B8859-84E0-4DB4-AA2E-730262F42A9D}">
      <dgm:prSet/>
      <dgm:spPr/>
      <dgm:t>
        <a:bodyPr/>
        <a:lstStyle/>
        <a:p>
          <a:endParaRPr lang="en-US"/>
        </a:p>
      </dgm:t>
    </dgm:pt>
    <dgm:pt modelId="{6D128BF9-3E91-4ED2-B7FD-A56AB7B16A41}">
      <dgm:prSet phldrT="[Text]" custT="1"/>
      <dgm:spPr/>
      <dgm:t>
        <a:bodyPr/>
        <a:lstStyle/>
        <a:p>
          <a:r>
            <a:rPr lang="en-US" sz="1400" dirty="0" smtClean="0">
              <a:latin typeface="Times New Roman" panose="02020603050405020304" pitchFamily="18" charset="0"/>
              <a:cs typeface="Times New Roman" panose="02020603050405020304" pitchFamily="18" charset="0"/>
            </a:rPr>
            <a:t>Observed object</a:t>
          </a:r>
          <a:endParaRPr lang="en-US" sz="1400" dirty="0">
            <a:latin typeface="Times New Roman" panose="02020603050405020304" pitchFamily="18" charset="0"/>
            <a:cs typeface="Times New Roman" panose="02020603050405020304" pitchFamily="18" charset="0"/>
          </a:endParaRPr>
        </a:p>
      </dgm:t>
    </dgm:pt>
    <dgm:pt modelId="{C649C599-CBF8-472D-8830-B885872C4493}" type="parTrans" cxnId="{55AB1EFB-288D-495C-B8C3-8748D4E9B6C4}">
      <dgm:prSet/>
      <dgm:spPr/>
      <dgm:t>
        <a:bodyPr/>
        <a:lstStyle/>
        <a:p>
          <a:endParaRPr lang="en-US"/>
        </a:p>
      </dgm:t>
    </dgm:pt>
    <dgm:pt modelId="{09581B3F-8035-4A14-921E-7FAC6AC9BA9E}" type="sibTrans" cxnId="{55AB1EFB-288D-495C-B8C3-8748D4E9B6C4}">
      <dgm:prSet/>
      <dgm:spPr/>
      <dgm:t>
        <a:bodyPr/>
        <a:lstStyle/>
        <a:p>
          <a:endParaRPr lang="en-US"/>
        </a:p>
      </dgm:t>
    </dgm:pt>
    <dgm:pt modelId="{7D2FED5C-AD7E-4157-85A2-6054A0567C26}">
      <dgm:prSet phldrT="[Text]" custT="1"/>
      <dgm:spPr/>
      <dgm:t>
        <a:bodyPr/>
        <a:lstStyle/>
        <a:p>
          <a:r>
            <a:rPr lang="en-US" sz="1400" dirty="0" smtClean="0">
              <a:latin typeface="Times New Roman" panose="02020603050405020304" pitchFamily="18" charset="0"/>
              <a:cs typeface="Times New Roman" panose="02020603050405020304" pitchFamily="18" charset="0"/>
            </a:rPr>
            <a:t>Measurement unit</a:t>
          </a:r>
          <a:endParaRPr lang="en-US" sz="1400" dirty="0">
            <a:latin typeface="Times New Roman" panose="02020603050405020304" pitchFamily="18" charset="0"/>
            <a:cs typeface="Times New Roman" panose="02020603050405020304" pitchFamily="18" charset="0"/>
          </a:endParaRPr>
        </a:p>
      </dgm:t>
    </dgm:pt>
    <dgm:pt modelId="{C4DA49D7-E15A-4E87-AC2C-66C7732DE027}" type="parTrans" cxnId="{CD2825CA-0AE4-49D5-A453-7C6CA338B2C6}">
      <dgm:prSet/>
      <dgm:spPr/>
      <dgm:t>
        <a:bodyPr/>
        <a:lstStyle/>
        <a:p>
          <a:endParaRPr lang="en-US"/>
        </a:p>
      </dgm:t>
    </dgm:pt>
    <dgm:pt modelId="{5D2398D5-4EA6-4BE6-AE35-A4E66AA1F909}" type="sibTrans" cxnId="{CD2825CA-0AE4-49D5-A453-7C6CA338B2C6}">
      <dgm:prSet/>
      <dgm:spPr/>
      <dgm:t>
        <a:bodyPr/>
        <a:lstStyle/>
        <a:p>
          <a:endParaRPr lang="en-US"/>
        </a:p>
      </dgm:t>
    </dgm:pt>
    <dgm:pt modelId="{4D79D80E-6B8E-47CD-AA5A-3C7A99F33FC5}">
      <dgm:prSet phldrT="[Text]" custT="1"/>
      <dgm:spPr/>
      <dgm:t>
        <a:bodyPr/>
        <a:lstStyle/>
        <a:p>
          <a:r>
            <a:rPr lang="en-US" sz="1400" dirty="0" smtClean="0">
              <a:latin typeface="Times New Roman" panose="02020603050405020304" pitchFamily="18" charset="0"/>
              <a:cs typeface="Times New Roman" panose="02020603050405020304" pitchFamily="18" charset="0"/>
            </a:rPr>
            <a:t>Observation time</a:t>
          </a:r>
          <a:endParaRPr lang="en-US" sz="1400" dirty="0">
            <a:latin typeface="Times New Roman" panose="02020603050405020304" pitchFamily="18" charset="0"/>
            <a:cs typeface="Times New Roman" panose="02020603050405020304" pitchFamily="18" charset="0"/>
          </a:endParaRPr>
        </a:p>
      </dgm:t>
    </dgm:pt>
    <dgm:pt modelId="{9989BBB3-A210-4341-B2E8-A6D483FFC433}" type="parTrans" cxnId="{79911859-0C55-4602-94CD-BD68CC034FB3}">
      <dgm:prSet/>
      <dgm:spPr/>
      <dgm:t>
        <a:bodyPr/>
        <a:lstStyle/>
        <a:p>
          <a:endParaRPr lang="en-US"/>
        </a:p>
      </dgm:t>
    </dgm:pt>
    <dgm:pt modelId="{7C982899-FCB0-49BF-A481-D6DF6D00892B}" type="sibTrans" cxnId="{79911859-0C55-4602-94CD-BD68CC034FB3}">
      <dgm:prSet/>
      <dgm:spPr/>
      <dgm:t>
        <a:bodyPr/>
        <a:lstStyle/>
        <a:p>
          <a:endParaRPr lang="en-US"/>
        </a:p>
      </dgm:t>
    </dgm:pt>
    <dgm:pt modelId="{E7E0354F-A2A2-4239-B8B4-348988FD21EC}">
      <dgm:prSet phldrT="[Text]" custT="1"/>
      <dgm:spPr/>
      <dgm:t>
        <a:bodyPr/>
        <a:lstStyle/>
        <a:p>
          <a:r>
            <a:rPr lang="en-US" sz="1400" dirty="0" smtClean="0">
              <a:latin typeface="Times New Roman" panose="02020603050405020304" pitchFamily="18" charset="0"/>
              <a:cs typeface="Times New Roman" panose="02020603050405020304" pitchFamily="18" charset="0"/>
            </a:rPr>
            <a:t>Observation location</a:t>
          </a:r>
          <a:endParaRPr lang="en-US" sz="1400" dirty="0">
            <a:latin typeface="Times New Roman" panose="02020603050405020304" pitchFamily="18" charset="0"/>
            <a:cs typeface="Times New Roman" panose="02020603050405020304" pitchFamily="18" charset="0"/>
          </a:endParaRPr>
        </a:p>
      </dgm:t>
    </dgm:pt>
    <dgm:pt modelId="{8F49B882-783C-460C-BF83-70F02E02E17F}" type="parTrans" cxnId="{50457F7F-706B-4EEE-9375-54163ACDE762}">
      <dgm:prSet/>
      <dgm:spPr/>
      <dgm:t>
        <a:bodyPr/>
        <a:lstStyle/>
        <a:p>
          <a:endParaRPr lang="en-US"/>
        </a:p>
      </dgm:t>
    </dgm:pt>
    <dgm:pt modelId="{78CE0E9F-AE91-4EA6-A206-E8B8606C1DD5}" type="sibTrans" cxnId="{50457F7F-706B-4EEE-9375-54163ACDE762}">
      <dgm:prSet/>
      <dgm:spPr/>
      <dgm:t>
        <a:bodyPr/>
        <a:lstStyle/>
        <a:p>
          <a:endParaRPr lang="en-US"/>
        </a:p>
      </dgm:t>
    </dgm:pt>
    <dgm:pt modelId="{7E45466B-B42D-4140-843C-8FA7033A1703}">
      <dgm:prSet phldrT="[Text]" custT="1"/>
      <dgm:spPr/>
      <dgm:t>
        <a:bodyPr/>
        <a:lstStyle/>
        <a:p>
          <a:r>
            <a:rPr lang="en-US" sz="1400" dirty="0" smtClean="0">
              <a:latin typeface="Times New Roman" panose="02020603050405020304" pitchFamily="18" charset="0"/>
              <a:cs typeface="Times New Roman" panose="02020603050405020304" pitchFamily="18" charset="0"/>
            </a:rPr>
            <a:t>Parameter</a:t>
          </a:r>
          <a:endParaRPr lang="en-US" sz="1400" dirty="0">
            <a:latin typeface="Times New Roman" panose="02020603050405020304" pitchFamily="18" charset="0"/>
            <a:cs typeface="Times New Roman" panose="02020603050405020304" pitchFamily="18" charset="0"/>
          </a:endParaRPr>
        </a:p>
      </dgm:t>
    </dgm:pt>
    <dgm:pt modelId="{3668D39D-F523-4666-AA46-9A833053F352}" type="parTrans" cxnId="{4DBDE8B1-854D-4255-A0E1-4DEAA5343A58}">
      <dgm:prSet/>
      <dgm:spPr/>
      <dgm:t>
        <a:bodyPr/>
        <a:lstStyle/>
        <a:p>
          <a:endParaRPr lang="en-US"/>
        </a:p>
      </dgm:t>
    </dgm:pt>
    <dgm:pt modelId="{92DE83D1-38FE-4830-AAB7-4ED7C6FEFEA5}" type="sibTrans" cxnId="{4DBDE8B1-854D-4255-A0E1-4DEAA5343A58}">
      <dgm:prSet/>
      <dgm:spPr/>
      <dgm:t>
        <a:bodyPr/>
        <a:lstStyle/>
        <a:p>
          <a:endParaRPr lang="en-US"/>
        </a:p>
      </dgm:t>
    </dgm:pt>
    <dgm:pt modelId="{325EACA1-74E6-477C-8CD2-BAB8F4E2768D}">
      <dgm:prSet phldrT="[Text]" custT="1"/>
      <dgm:spPr/>
      <dgm:t>
        <a:bodyPr/>
        <a:lstStyle/>
        <a:p>
          <a:r>
            <a:rPr lang="en-US" sz="1400" dirty="0" smtClean="0">
              <a:latin typeface="Times New Roman" panose="02020603050405020304" pitchFamily="18" charset="0"/>
              <a:cs typeface="Times New Roman" panose="02020603050405020304" pitchFamily="18" charset="0"/>
            </a:rPr>
            <a:t>Equipment</a:t>
          </a:r>
          <a:endParaRPr lang="en-US" sz="1400" dirty="0">
            <a:latin typeface="Times New Roman" panose="02020603050405020304" pitchFamily="18" charset="0"/>
            <a:cs typeface="Times New Roman" panose="02020603050405020304" pitchFamily="18" charset="0"/>
          </a:endParaRPr>
        </a:p>
      </dgm:t>
    </dgm:pt>
    <dgm:pt modelId="{13A7D052-135A-4FC8-AEB2-C2DA3FDCDCFC}" type="parTrans" cxnId="{68B00384-85A8-4DCC-8CC7-E1850D65DE23}">
      <dgm:prSet/>
      <dgm:spPr/>
      <dgm:t>
        <a:bodyPr/>
        <a:lstStyle/>
        <a:p>
          <a:endParaRPr lang="en-US"/>
        </a:p>
      </dgm:t>
    </dgm:pt>
    <dgm:pt modelId="{13AAB5D8-048B-4860-972D-C3A6851D06CB}" type="sibTrans" cxnId="{68B00384-85A8-4DCC-8CC7-E1850D65DE23}">
      <dgm:prSet/>
      <dgm:spPr/>
      <dgm:t>
        <a:bodyPr/>
        <a:lstStyle/>
        <a:p>
          <a:endParaRPr lang="en-US"/>
        </a:p>
      </dgm:t>
    </dgm:pt>
    <dgm:pt modelId="{3C22AB23-A895-4510-98A1-61EEAD8C1F27}" type="pres">
      <dgm:prSet presAssocID="{36DEECC1-4A28-49C2-A88E-AA30FBFC267A}" presName="hierChild1" presStyleCnt="0">
        <dgm:presLayoutVars>
          <dgm:orgChart val="1"/>
          <dgm:chPref val="1"/>
          <dgm:dir/>
          <dgm:animOne val="branch"/>
          <dgm:animLvl val="lvl"/>
          <dgm:resizeHandles/>
        </dgm:presLayoutVars>
      </dgm:prSet>
      <dgm:spPr/>
      <dgm:t>
        <a:bodyPr/>
        <a:lstStyle/>
        <a:p>
          <a:endParaRPr lang="en-US"/>
        </a:p>
      </dgm:t>
    </dgm:pt>
    <dgm:pt modelId="{B95567BE-A665-40E8-851B-D09B757CB46B}" type="pres">
      <dgm:prSet presAssocID="{8A9824C9-45A2-462A-8D58-4D10E88616CF}" presName="hierRoot1" presStyleCnt="0">
        <dgm:presLayoutVars>
          <dgm:hierBranch val="init"/>
        </dgm:presLayoutVars>
      </dgm:prSet>
      <dgm:spPr/>
    </dgm:pt>
    <dgm:pt modelId="{8C9C7250-44EC-4140-9123-8335B232DBA1}" type="pres">
      <dgm:prSet presAssocID="{8A9824C9-45A2-462A-8D58-4D10E88616CF}" presName="rootComposite1" presStyleCnt="0"/>
      <dgm:spPr/>
    </dgm:pt>
    <dgm:pt modelId="{E94123E4-BE4C-474D-B123-8CE2A175711C}" type="pres">
      <dgm:prSet presAssocID="{8A9824C9-45A2-462A-8D58-4D10E88616CF}" presName="rootText1" presStyleLbl="node0" presStyleIdx="0" presStyleCnt="1">
        <dgm:presLayoutVars>
          <dgm:chPref val="3"/>
        </dgm:presLayoutVars>
      </dgm:prSet>
      <dgm:spPr/>
      <dgm:t>
        <a:bodyPr/>
        <a:lstStyle/>
        <a:p>
          <a:endParaRPr lang="en-US"/>
        </a:p>
      </dgm:t>
    </dgm:pt>
    <dgm:pt modelId="{4EAE7FDF-A959-4AA6-B125-2658931F9DC9}" type="pres">
      <dgm:prSet presAssocID="{8A9824C9-45A2-462A-8D58-4D10E88616CF}" presName="rootConnector1" presStyleLbl="node1" presStyleIdx="0" presStyleCnt="0"/>
      <dgm:spPr/>
      <dgm:t>
        <a:bodyPr/>
        <a:lstStyle/>
        <a:p>
          <a:endParaRPr lang="en-US"/>
        </a:p>
      </dgm:t>
    </dgm:pt>
    <dgm:pt modelId="{6608DA55-FADE-4065-B956-1F4C58CEF92A}" type="pres">
      <dgm:prSet presAssocID="{8A9824C9-45A2-462A-8D58-4D10E88616CF}" presName="hierChild2" presStyleCnt="0"/>
      <dgm:spPr/>
    </dgm:pt>
    <dgm:pt modelId="{94C31852-8FF9-4983-8049-F76E4D40CE0A}" type="pres">
      <dgm:prSet presAssocID="{C649C599-CBF8-472D-8830-B885872C4493}" presName="Name37" presStyleLbl="parChTrans1D2" presStyleIdx="0" presStyleCnt="6"/>
      <dgm:spPr/>
      <dgm:t>
        <a:bodyPr/>
        <a:lstStyle/>
        <a:p>
          <a:endParaRPr lang="en-US"/>
        </a:p>
      </dgm:t>
    </dgm:pt>
    <dgm:pt modelId="{501A6CD2-3E35-4C89-A320-37C7089E5C50}" type="pres">
      <dgm:prSet presAssocID="{6D128BF9-3E91-4ED2-B7FD-A56AB7B16A41}" presName="hierRoot2" presStyleCnt="0">
        <dgm:presLayoutVars>
          <dgm:hierBranch val="init"/>
        </dgm:presLayoutVars>
      </dgm:prSet>
      <dgm:spPr/>
    </dgm:pt>
    <dgm:pt modelId="{27C220D7-D474-4621-8801-C47F3ECDAEEF}" type="pres">
      <dgm:prSet presAssocID="{6D128BF9-3E91-4ED2-B7FD-A56AB7B16A41}" presName="rootComposite" presStyleCnt="0"/>
      <dgm:spPr/>
    </dgm:pt>
    <dgm:pt modelId="{B8B07B4B-5869-4858-B1CF-CE49C568D35E}" type="pres">
      <dgm:prSet presAssocID="{6D128BF9-3E91-4ED2-B7FD-A56AB7B16A41}" presName="rootText" presStyleLbl="node2" presStyleIdx="0" presStyleCnt="6">
        <dgm:presLayoutVars>
          <dgm:chPref val="3"/>
        </dgm:presLayoutVars>
      </dgm:prSet>
      <dgm:spPr/>
      <dgm:t>
        <a:bodyPr/>
        <a:lstStyle/>
        <a:p>
          <a:endParaRPr lang="en-US"/>
        </a:p>
      </dgm:t>
    </dgm:pt>
    <dgm:pt modelId="{EC0CFBAA-F4FA-4FA3-AAD4-FAB9695CE985}" type="pres">
      <dgm:prSet presAssocID="{6D128BF9-3E91-4ED2-B7FD-A56AB7B16A41}" presName="rootConnector" presStyleLbl="node2" presStyleIdx="0" presStyleCnt="6"/>
      <dgm:spPr/>
      <dgm:t>
        <a:bodyPr/>
        <a:lstStyle/>
        <a:p>
          <a:endParaRPr lang="en-US"/>
        </a:p>
      </dgm:t>
    </dgm:pt>
    <dgm:pt modelId="{5BEAF094-DA0C-416D-990D-086D7B2E0F73}" type="pres">
      <dgm:prSet presAssocID="{6D128BF9-3E91-4ED2-B7FD-A56AB7B16A41}" presName="hierChild4" presStyleCnt="0"/>
      <dgm:spPr/>
    </dgm:pt>
    <dgm:pt modelId="{A0CC8ABA-722F-408D-AADE-A83B74B5BCF3}" type="pres">
      <dgm:prSet presAssocID="{6D128BF9-3E91-4ED2-B7FD-A56AB7B16A41}" presName="hierChild5" presStyleCnt="0"/>
      <dgm:spPr/>
    </dgm:pt>
    <dgm:pt modelId="{38B6B1DD-D460-4549-8721-4FEB5CEE423A}" type="pres">
      <dgm:prSet presAssocID="{3668D39D-F523-4666-AA46-9A833053F352}" presName="Name37" presStyleLbl="parChTrans1D2" presStyleIdx="1" presStyleCnt="6"/>
      <dgm:spPr/>
      <dgm:t>
        <a:bodyPr/>
        <a:lstStyle/>
        <a:p>
          <a:endParaRPr lang="en-US"/>
        </a:p>
      </dgm:t>
    </dgm:pt>
    <dgm:pt modelId="{7D4AA136-B2C6-44DB-8C46-A65D971C2431}" type="pres">
      <dgm:prSet presAssocID="{7E45466B-B42D-4140-843C-8FA7033A1703}" presName="hierRoot2" presStyleCnt="0">
        <dgm:presLayoutVars>
          <dgm:hierBranch val="init"/>
        </dgm:presLayoutVars>
      </dgm:prSet>
      <dgm:spPr/>
    </dgm:pt>
    <dgm:pt modelId="{9909CF4B-13E6-4B02-B0CA-85AD1D078D9F}" type="pres">
      <dgm:prSet presAssocID="{7E45466B-B42D-4140-843C-8FA7033A1703}" presName="rootComposite" presStyleCnt="0"/>
      <dgm:spPr/>
    </dgm:pt>
    <dgm:pt modelId="{A9A8B54F-0234-497F-9620-EA5CC0619FA0}" type="pres">
      <dgm:prSet presAssocID="{7E45466B-B42D-4140-843C-8FA7033A1703}" presName="rootText" presStyleLbl="node2" presStyleIdx="1" presStyleCnt="6">
        <dgm:presLayoutVars>
          <dgm:chPref val="3"/>
        </dgm:presLayoutVars>
      </dgm:prSet>
      <dgm:spPr/>
      <dgm:t>
        <a:bodyPr/>
        <a:lstStyle/>
        <a:p>
          <a:endParaRPr lang="en-US"/>
        </a:p>
      </dgm:t>
    </dgm:pt>
    <dgm:pt modelId="{967A4634-2368-4DBD-8D39-4DB54E4DFBC2}" type="pres">
      <dgm:prSet presAssocID="{7E45466B-B42D-4140-843C-8FA7033A1703}" presName="rootConnector" presStyleLbl="node2" presStyleIdx="1" presStyleCnt="6"/>
      <dgm:spPr/>
      <dgm:t>
        <a:bodyPr/>
        <a:lstStyle/>
        <a:p>
          <a:endParaRPr lang="en-US"/>
        </a:p>
      </dgm:t>
    </dgm:pt>
    <dgm:pt modelId="{C7F400BF-4210-46A6-9832-15DA8BD1BCD2}" type="pres">
      <dgm:prSet presAssocID="{7E45466B-B42D-4140-843C-8FA7033A1703}" presName="hierChild4" presStyleCnt="0"/>
      <dgm:spPr/>
    </dgm:pt>
    <dgm:pt modelId="{33718502-7BB1-40EB-9ED4-6AB226506B34}" type="pres">
      <dgm:prSet presAssocID="{7E45466B-B42D-4140-843C-8FA7033A1703}" presName="hierChild5" presStyleCnt="0"/>
      <dgm:spPr/>
    </dgm:pt>
    <dgm:pt modelId="{F03014D6-A239-461C-9321-384748BDEEB0}" type="pres">
      <dgm:prSet presAssocID="{C4DA49D7-E15A-4E87-AC2C-66C7732DE027}" presName="Name37" presStyleLbl="parChTrans1D2" presStyleIdx="2" presStyleCnt="6"/>
      <dgm:spPr/>
      <dgm:t>
        <a:bodyPr/>
        <a:lstStyle/>
        <a:p>
          <a:endParaRPr lang="en-US"/>
        </a:p>
      </dgm:t>
    </dgm:pt>
    <dgm:pt modelId="{F571BC53-3AD8-403E-85F4-782DA81FB4D2}" type="pres">
      <dgm:prSet presAssocID="{7D2FED5C-AD7E-4157-85A2-6054A0567C26}" presName="hierRoot2" presStyleCnt="0">
        <dgm:presLayoutVars>
          <dgm:hierBranch val="init"/>
        </dgm:presLayoutVars>
      </dgm:prSet>
      <dgm:spPr/>
    </dgm:pt>
    <dgm:pt modelId="{C6892DCF-C00E-4ADD-AFDA-2CAAB194C6D0}" type="pres">
      <dgm:prSet presAssocID="{7D2FED5C-AD7E-4157-85A2-6054A0567C26}" presName="rootComposite" presStyleCnt="0"/>
      <dgm:spPr/>
    </dgm:pt>
    <dgm:pt modelId="{E9114041-4DD8-4D06-B121-83C4F392E87D}" type="pres">
      <dgm:prSet presAssocID="{7D2FED5C-AD7E-4157-85A2-6054A0567C26}" presName="rootText" presStyleLbl="node2" presStyleIdx="2" presStyleCnt="6" custScaleX="108959">
        <dgm:presLayoutVars>
          <dgm:chPref val="3"/>
        </dgm:presLayoutVars>
      </dgm:prSet>
      <dgm:spPr/>
      <dgm:t>
        <a:bodyPr/>
        <a:lstStyle/>
        <a:p>
          <a:endParaRPr lang="en-US"/>
        </a:p>
      </dgm:t>
    </dgm:pt>
    <dgm:pt modelId="{D105A0AA-C457-45A2-87B5-85FD4BC78801}" type="pres">
      <dgm:prSet presAssocID="{7D2FED5C-AD7E-4157-85A2-6054A0567C26}" presName="rootConnector" presStyleLbl="node2" presStyleIdx="2" presStyleCnt="6"/>
      <dgm:spPr/>
      <dgm:t>
        <a:bodyPr/>
        <a:lstStyle/>
        <a:p>
          <a:endParaRPr lang="en-US"/>
        </a:p>
      </dgm:t>
    </dgm:pt>
    <dgm:pt modelId="{04477073-8956-452F-841F-37D271366278}" type="pres">
      <dgm:prSet presAssocID="{7D2FED5C-AD7E-4157-85A2-6054A0567C26}" presName="hierChild4" presStyleCnt="0"/>
      <dgm:spPr/>
    </dgm:pt>
    <dgm:pt modelId="{20F4B89E-B7BB-49F5-94F3-048530BF3533}" type="pres">
      <dgm:prSet presAssocID="{7D2FED5C-AD7E-4157-85A2-6054A0567C26}" presName="hierChild5" presStyleCnt="0"/>
      <dgm:spPr/>
    </dgm:pt>
    <dgm:pt modelId="{8117D10B-46F5-4C4A-87A1-82314A823CE0}" type="pres">
      <dgm:prSet presAssocID="{9989BBB3-A210-4341-B2E8-A6D483FFC433}" presName="Name37" presStyleLbl="parChTrans1D2" presStyleIdx="3" presStyleCnt="6"/>
      <dgm:spPr/>
      <dgm:t>
        <a:bodyPr/>
        <a:lstStyle/>
        <a:p>
          <a:endParaRPr lang="en-US"/>
        </a:p>
      </dgm:t>
    </dgm:pt>
    <dgm:pt modelId="{BF05F663-90BE-4EEA-B857-77CAA7368E65}" type="pres">
      <dgm:prSet presAssocID="{4D79D80E-6B8E-47CD-AA5A-3C7A99F33FC5}" presName="hierRoot2" presStyleCnt="0">
        <dgm:presLayoutVars>
          <dgm:hierBranch val="init"/>
        </dgm:presLayoutVars>
      </dgm:prSet>
      <dgm:spPr/>
    </dgm:pt>
    <dgm:pt modelId="{4B19FC00-67FB-4D9E-89B8-05FC817E9699}" type="pres">
      <dgm:prSet presAssocID="{4D79D80E-6B8E-47CD-AA5A-3C7A99F33FC5}" presName="rootComposite" presStyleCnt="0"/>
      <dgm:spPr/>
    </dgm:pt>
    <dgm:pt modelId="{B83CD574-4E1C-48C7-8B4E-070ABC630AE7}" type="pres">
      <dgm:prSet presAssocID="{4D79D80E-6B8E-47CD-AA5A-3C7A99F33FC5}" presName="rootText" presStyleLbl="node2" presStyleIdx="3" presStyleCnt="6">
        <dgm:presLayoutVars>
          <dgm:chPref val="3"/>
        </dgm:presLayoutVars>
      </dgm:prSet>
      <dgm:spPr/>
      <dgm:t>
        <a:bodyPr/>
        <a:lstStyle/>
        <a:p>
          <a:endParaRPr lang="en-US"/>
        </a:p>
      </dgm:t>
    </dgm:pt>
    <dgm:pt modelId="{2A6195BF-6975-4449-B829-BDE0FFE91108}" type="pres">
      <dgm:prSet presAssocID="{4D79D80E-6B8E-47CD-AA5A-3C7A99F33FC5}" presName="rootConnector" presStyleLbl="node2" presStyleIdx="3" presStyleCnt="6"/>
      <dgm:spPr/>
      <dgm:t>
        <a:bodyPr/>
        <a:lstStyle/>
        <a:p>
          <a:endParaRPr lang="en-US"/>
        </a:p>
      </dgm:t>
    </dgm:pt>
    <dgm:pt modelId="{2A67D34A-A510-41C8-A048-6C23C6F26A03}" type="pres">
      <dgm:prSet presAssocID="{4D79D80E-6B8E-47CD-AA5A-3C7A99F33FC5}" presName="hierChild4" presStyleCnt="0"/>
      <dgm:spPr/>
    </dgm:pt>
    <dgm:pt modelId="{63E46694-E40F-41DB-B501-9C1B6C75055E}" type="pres">
      <dgm:prSet presAssocID="{4D79D80E-6B8E-47CD-AA5A-3C7A99F33FC5}" presName="hierChild5" presStyleCnt="0"/>
      <dgm:spPr/>
    </dgm:pt>
    <dgm:pt modelId="{2D73BC15-4205-4494-BBEF-5B0148875E24}" type="pres">
      <dgm:prSet presAssocID="{8F49B882-783C-460C-BF83-70F02E02E17F}" presName="Name37" presStyleLbl="parChTrans1D2" presStyleIdx="4" presStyleCnt="6"/>
      <dgm:spPr/>
      <dgm:t>
        <a:bodyPr/>
        <a:lstStyle/>
        <a:p>
          <a:endParaRPr lang="en-US"/>
        </a:p>
      </dgm:t>
    </dgm:pt>
    <dgm:pt modelId="{C3D3838A-249B-4D9F-9174-1C20D09968EE}" type="pres">
      <dgm:prSet presAssocID="{E7E0354F-A2A2-4239-B8B4-348988FD21EC}" presName="hierRoot2" presStyleCnt="0">
        <dgm:presLayoutVars>
          <dgm:hierBranch val="init"/>
        </dgm:presLayoutVars>
      </dgm:prSet>
      <dgm:spPr/>
    </dgm:pt>
    <dgm:pt modelId="{34ED892E-D572-4B39-825A-A2A0BCA444BE}" type="pres">
      <dgm:prSet presAssocID="{E7E0354F-A2A2-4239-B8B4-348988FD21EC}" presName="rootComposite" presStyleCnt="0"/>
      <dgm:spPr/>
    </dgm:pt>
    <dgm:pt modelId="{296C88FD-2A71-4D33-9AAA-9A0DCFC9E084}" type="pres">
      <dgm:prSet presAssocID="{E7E0354F-A2A2-4239-B8B4-348988FD21EC}" presName="rootText" presStyleLbl="node2" presStyleIdx="4" presStyleCnt="6">
        <dgm:presLayoutVars>
          <dgm:chPref val="3"/>
        </dgm:presLayoutVars>
      </dgm:prSet>
      <dgm:spPr/>
      <dgm:t>
        <a:bodyPr/>
        <a:lstStyle/>
        <a:p>
          <a:endParaRPr lang="en-US"/>
        </a:p>
      </dgm:t>
    </dgm:pt>
    <dgm:pt modelId="{F8091CF3-8A95-4DDE-B8A7-99C13EBD582E}" type="pres">
      <dgm:prSet presAssocID="{E7E0354F-A2A2-4239-B8B4-348988FD21EC}" presName="rootConnector" presStyleLbl="node2" presStyleIdx="4" presStyleCnt="6"/>
      <dgm:spPr/>
      <dgm:t>
        <a:bodyPr/>
        <a:lstStyle/>
        <a:p>
          <a:endParaRPr lang="en-US"/>
        </a:p>
      </dgm:t>
    </dgm:pt>
    <dgm:pt modelId="{BB9AD211-5E81-4554-B0B2-A4ECF907A9C7}" type="pres">
      <dgm:prSet presAssocID="{E7E0354F-A2A2-4239-B8B4-348988FD21EC}" presName="hierChild4" presStyleCnt="0"/>
      <dgm:spPr/>
    </dgm:pt>
    <dgm:pt modelId="{C1823DF7-8467-43D8-B6C3-294C4164B26F}" type="pres">
      <dgm:prSet presAssocID="{E7E0354F-A2A2-4239-B8B4-348988FD21EC}" presName="hierChild5" presStyleCnt="0"/>
      <dgm:spPr/>
    </dgm:pt>
    <dgm:pt modelId="{702A8277-A01B-415A-94C4-7406F994D5DD}" type="pres">
      <dgm:prSet presAssocID="{13A7D052-135A-4FC8-AEB2-C2DA3FDCDCFC}" presName="Name37" presStyleLbl="parChTrans1D2" presStyleIdx="5" presStyleCnt="6"/>
      <dgm:spPr/>
      <dgm:t>
        <a:bodyPr/>
        <a:lstStyle/>
        <a:p>
          <a:endParaRPr lang="en-US"/>
        </a:p>
      </dgm:t>
    </dgm:pt>
    <dgm:pt modelId="{07B24769-5BDF-4327-8243-5D8A15ADD2CB}" type="pres">
      <dgm:prSet presAssocID="{325EACA1-74E6-477C-8CD2-BAB8F4E2768D}" presName="hierRoot2" presStyleCnt="0">
        <dgm:presLayoutVars>
          <dgm:hierBranch val="init"/>
        </dgm:presLayoutVars>
      </dgm:prSet>
      <dgm:spPr/>
    </dgm:pt>
    <dgm:pt modelId="{933B9B50-53E4-4C11-88A3-072E70EEFE4E}" type="pres">
      <dgm:prSet presAssocID="{325EACA1-74E6-477C-8CD2-BAB8F4E2768D}" presName="rootComposite" presStyleCnt="0"/>
      <dgm:spPr/>
    </dgm:pt>
    <dgm:pt modelId="{68256C97-6A3A-4C08-88C8-87924A9A258D}" type="pres">
      <dgm:prSet presAssocID="{325EACA1-74E6-477C-8CD2-BAB8F4E2768D}" presName="rootText" presStyleLbl="node2" presStyleIdx="5" presStyleCnt="6">
        <dgm:presLayoutVars>
          <dgm:chPref val="3"/>
        </dgm:presLayoutVars>
      </dgm:prSet>
      <dgm:spPr/>
      <dgm:t>
        <a:bodyPr/>
        <a:lstStyle/>
        <a:p>
          <a:endParaRPr lang="en-US"/>
        </a:p>
      </dgm:t>
    </dgm:pt>
    <dgm:pt modelId="{28FCD6C0-044C-4F91-8158-F074159EB84E}" type="pres">
      <dgm:prSet presAssocID="{325EACA1-74E6-477C-8CD2-BAB8F4E2768D}" presName="rootConnector" presStyleLbl="node2" presStyleIdx="5" presStyleCnt="6"/>
      <dgm:spPr/>
      <dgm:t>
        <a:bodyPr/>
        <a:lstStyle/>
        <a:p>
          <a:endParaRPr lang="en-US"/>
        </a:p>
      </dgm:t>
    </dgm:pt>
    <dgm:pt modelId="{07B77555-9DB5-4791-BA41-10B578B25B04}" type="pres">
      <dgm:prSet presAssocID="{325EACA1-74E6-477C-8CD2-BAB8F4E2768D}" presName="hierChild4" presStyleCnt="0"/>
      <dgm:spPr/>
    </dgm:pt>
    <dgm:pt modelId="{49BA8500-B4BA-4B75-A2C1-63D227418716}" type="pres">
      <dgm:prSet presAssocID="{325EACA1-74E6-477C-8CD2-BAB8F4E2768D}" presName="hierChild5" presStyleCnt="0"/>
      <dgm:spPr/>
    </dgm:pt>
    <dgm:pt modelId="{33049ADA-2DD3-4303-B240-8F8F5C46E991}" type="pres">
      <dgm:prSet presAssocID="{8A9824C9-45A2-462A-8D58-4D10E88616CF}" presName="hierChild3" presStyleCnt="0"/>
      <dgm:spPr/>
    </dgm:pt>
  </dgm:ptLst>
  <dgm:cxnLst>
    <dgm:cxn modelId="{FE59FD52-2222-4612-8285-010496739403}" type="presOf" srcId="{325EACA1-74E6-477C-8CD2-BAB8F4E2768D}" destId="{28FCD6C0-044C-4F91-8158-F074159EB84E}" srcOrd="1" destOrd="0" presId="urn:microsoft.com/office/officeart/2005/8/layout/orgChart1"/>
    <dgm:cxn modelId="{BEB44647-E50C-4E23-83D1-6BF7ED054B70}" type="presOf" srcId="{8F49B882-783C-460C-BF83-70F02E02E17F}" destId="{2D73BC15-4205-4494-BBEF-5B0148875E24}" srcOrd="0" destOrd="0" presId="urn:microsoft.com/office/officeart/2005/8/layout/orgChart1"/>
    <dgm:cxn modelId="{CF08F91E-7C1F-469D-A7E6-28ADBFCD2C91}" type="presOf" srcId="{4D79D80E-6B8E-47CD-AA5A-3C7A99F33FC5}" destId="{2A6195BF-6975-4449-B829-BDE0FFE91108}" srcOrd="1" destOrd="0" presId="urn:microsoft.com/office/officeart/2005/8/layout/orgChart1"/>
    <dgm:cxn modelId="{6E621094-1A1F-4517-9855-1DBD4D35EBAE}" type="presOf" srcId="{7D2FED5C-AD7E-4157-85A2-6054A0567C26}" destId="{E9114041-4DD8-4D06-B121-83C4F392E87D}" srcOrd="0" destOrd="0" presId="urn:microsoft.com/office/officeart/2005/8/layout/orgChart1"/>
    <dgm:cxn modelId="{68B00384-85A8-4DCC-8CC7-E1850D65DE23}" srcId="{8A9824C9-45A2-462A-8D58-4D10E88616CF}" destId="{325EACA1-74E6-477C-8CD2-BAB8F4E2768D}" srcOrd="5" destOrd="0" parTransId="{13A7D052-135A-4FC8-AEB2-C2DA3FDCDCFC}" sibTransId="{13AAB5D8-048B-4860-972D-C3A6851D06CB}"/>
    <dgm:cxn modelId="{1A1E2D7B-79F8-4A5F-91A9-41C34AFC5E54}" type="presOf" srcId="{7E45466B-B42D-4140-843C-8FA7033A1703}" destId="{967A4634-2368-4DBD-8D39-4DB54E4DFBC2}" srcOrd="1" destOrd="0" presId="urn:microsoft.com/office/officeart/2005/8/layout/orgChart1"/>
    <dgm:cxn modelId="{0738723B-0A9A-4AAF-B89F-BD77DE3B84C7}" type="presOf" srcId="{C4DA49D7-E15A-4E87-AC2C-66C7732DE027}" destId="{F03014D6-A239-461C-9321-384748BDEEB0}" srcOrd="0" destOrd="0" presId="urn:microsoft.com/office/officeart/2005/8/layout/orgChart1"/>
    <dgm:cxn modelId="{853AF5BB-8D9A-4413-9159-7B334E2810A2}" type="presOf" srcId="{7D2FED5C-AD7E-4157-85A2-6054A0567C26}" destId="{D105A0AA-C457-45A2-87B5-85FD4BC78801}" srcOrd="1" destOrd="0" presId="urn:microsoft.com/office/officeart/2005/8/layout/orgChart1"/>
    <dgm:cxn modelId="{EB8B8859-84E0-4DB4-AA2E-730262F42A9D}" srcId="{36DEECC1-4A28-49C2-A88E-AA30FBFC267A}" destId="{8A9824C9-45A2-462A-8D58-4D10E88616CF}" srcOrd="0" destOrd="0" parTransId="{E3BFB443-60C8-4327-9DEF-3133518DEDDA}" sibTransId="{DBA3C379-04E2-4432-BC5E-316D038B2D1A}"/>
    <dgm:cxn modelId="{E74FD56E-E774-44B4-8B37-A6CCCC0719AC}" type="presOf" srcId="{8A9824C9-45A2-462A-8D58-4D10E88616CF}" destId="{E94123E4-BE4C-474D-B123-8CE2A175711C}" srcOrd="0" destOrd="0" presId="urn:microsoft.com/office/officeart/2005/8/layout/orgChart1"/>
    <dgm:cxn modelId="{B40E568B-3EDB-4BA9-BF72-A488B4DFB26B}" type="presOf" srcId="{6D128BF9-3E91-4ED2-B7FD-A56AB7B16A41}" destId="{EC0CFBAA-F4FA-4FA3-AAD4-FAB9695CE985}" srcOrd="1" destOrd="0" presId="urn:microsoft.com/office/officeart/2005/8/layout/orgChart1"/>
    <dgm:cxn modelId="{50457F7F-706B-4EEE-9375-54163ACDE762}" srcId="{8A9824C9-45A2-462A-8D58-4D10E88616CF}" destId="{E7E0354F-A2A2-4239-B8B4-348988FD21EC}" srcOrd="4" destOrd="0" parTransId="{8F49B882-783C-460C-BF83-70F02E02E17F}" sibTransId="{78CE0E9F-AE91-4EA6-A206-E8B8606C1DD5}"/>
    <dgm:cxn modelId="{275A2BB9-6C88-4BFE-99CE-2BEC76911D78}" type="presOf" srcId="{E7E0354F-A2A2-4239-B8B4-348988FD21EC}" destId="{296C88FD-2A71-4D33-9AAA-9A0DCFC9E084}" srcOrd="0" destOrd="0" presId="urn:microsoft.com/office/officeart/2005/8/layout/orgChart1"/>
    <dgm:cxn modelId="{CD2825CA-0AE4-49D5-A453-7C6CA338B2C6}" srcId="{8A9824C9-45A2-462A-8D58-4D10E88616CF}" destId="{7D2FED5C-AD7E-4157-85A2-6054A0567C26}" srcOrd="2" destOrd="0" parTransId="{C4DA49D7-E15A-4E87-AC2C-66C7732DE027}" sibTransId="{5D2398D5-4EA6-4BE6-AE35-A4E66AA1F909}"/>
    <dgm:cxn modelId="{79911859-0C55-4602-94CD-BD68CC034FB3}" srcId="{8A9824C9-45A2-462A-8D58-4D10E88616CF}" destId="{4D79D80E-6B8E-47CD-AA5A-3C7A99F33FC5}" srcOrd="3" destOrd="0" parTransId="{9989BBB3-A210-4341-B2E8-A6D483FFC433}" sibTransId="{7C982899-FCB0-49BF-A481-D6DF6D00892B}"/>
    <dgm:cxn modelId="{11918929-3C1E-4082-B2EC-79338CBC5AE1}" type="presOf" srcId="{3668D39D-F523-4666-AA46-9A833053F352}" destId="{38B6B1DD-D460-4549-8721-4FEB5CEE423A}" srcOrd="0" destOrd="0" presId="urn:microsoft.com/office/officeart/2005/8/layout/orgChart1"/>
    <dgm:cxn modelId="{14F1B602-8765-4755-91D7-811149A7ABB4}" type="presOf" srcId="{8A9824C9-45A2-462A-8D58-4D10E88616CF}" destId="{4EAE7FDF-A959-4AA6-B125-2658931F9DC9}" srcOrd="1" destOrd="0" presId="urn:microsoft.com/office/officeart/2005/8/layout/orgChart1"/>
    <dgm:cxn modelId="{D96F5763-A0D7-43F2-8F9F-A9FE5278BEEF}" type="presOf" srcId="{E7E0354F-A2A2-4239-B8B4-348988FD21EC}" destId="{F8091CF3-8A95-4DDE-B8A7-99C13EBD582E}" srcOrd="1" destOrd="0" presId="urn:microsoft.com/office/officeart/2005/8/layout/orgChart1"/>
    <dgm:cxn modelId="{148EDFC3-1CDB-4D7C-9081-2DC05D1F000A}" type="presOf" srcId="{7E45466B-B42D-4140-843C-8FA7033A1703}" destId="{A9A8B54F-0234-497F-9620-EA5CC0619FA0}" srcOrd="0" destOrd="0" presId="urn:microsoft.com/office/officeart/2005/8/layout/orgChart1"/>
    <dgm:cxn modelId="{05542662-858A-4516-82E9-086CBBEF1AAC}" type="presOf" srcId="{325EACA1-74E6-477C-8CD2-BAB8F4E2768D}" destId="{68256C97-6A3A-4C08-88C8-87924A9A258D}" srcOrd="0" destOrd="0" presId="urn:microsoft.com/office/officeart/2005/8/layout/orgChart1"/>
    <dgm:cxn modelId="{4DBDE8B1-854D-4255-A0E1-4DEAA5343A58}" srcId="{8A9824C9-45A2-462A-8D58-4D10E88616CF}" destId="{7E45466B-B42D-4140-843C-8FA7033A1703}" srcOrd="1" destOrd="0" parTransId="{3668D39D-F523-4666-AA46-9A833053F352}" sibTransId="{92DE83D1-38FE-4830-AAB7-4ED7C6FEFEA5}"/>
    <dgm:cxn modelId="{D221B6B2-5A49-4472-BE84-1E49D926A7B9}" type="presOf" srcId="{36DEECC1-4A28-49C2-A88E-AA30FBFC267A}" destId="{3C22AB23-A895-4510-98A1-61EEAD8C1F27}" srcOrd="0" destOrd="0" presId="urn:microsoft.com/office/officeart/2005/8/layout/orgChart1"/>
    <dgm:cxn modelId="{B74C5830-CA3F-40DA-9799-E09390C48458}" type="presOf" srcId="{9989BBB3-A210-4341-B2E8-A6D483FFC433}" destId="{8117D10B-46F5-4C4A-87A1-82314A823CE0}" srcOrd="0" destOrd="0" presId="urn:microsoft.com/office/officeart/2005/8/layout/orgChart1"/>
    <dgm:cxn modelId="{3EA07C2A-22A0-4A27-8390-71CE7ADA90F4}" type="presOf" srcId="{6D128BF9-3E91-4ED2-B7FD-A56AB7B16A41}" destId="{B8B07B4B-5869-4858-B1CF-CE49C568D35E}" srcOrd="0" destOrd="0" presId="urn:microsoft.com/office/officeart/2005/8/layout/orgChart1"/>
    <dgm:cxn modelId="{55AB1EFB-288D-495C-B8C3-8748D4E9B6C4}" srcId="{8A9824C9-45A2-462A-8D58-4D10E88616CF}" destId="{6D128BF9-3E91-4ED2-B7FD-A56AB7B16A41}" srcOrd="0" destOrd="0" parTransId="{C649C599-CBF8-472D-8830-B885872C4493}" sibTransId="{09581B3F-8035-4A14-921E-7FAC6AC9BA9E}"/>
    <dgm:cxn modelId="{CD076C12-3E4A-4E55-B3EC-DF2AFB5414B3}" type="presOf" srcId="{4D79D80E-6B8E-47CD-AA5A-3C7A99F33FC5}" destId="{B83CD574-4E1C-48C7-8B4E-070ABC630AE7}" srcOrd="0" destOrd="0" presId="urn:microsoft.com/office/officeart/2005/8/layout/orgChart1"/>
    <dgm:cxn modelId="{2EDE3A89-E584-4A48-927E-6B01E9237715}" type="presOf" srcId="{13A7D052-135A-4FC8-AEB2-C2DA3FDCDCFC}" destId="{702A8277-A01B-415A-94C4-7406F994D5DD}" srcOrd="0" destOrd="0" presId="urn:microsoft.com/office/officeart/2005/8/layout/orgChart1"/>
    <dgm:cxn modelId="{F4B8EFF1-02AF-4925-8BC8-849711ACE986}" type="presOf" srcId="{C649C599-CBF8-472D-8830-B885872C4493}" destId="{94C31852-8FF9-4983-8049-F76E4D40CE0A}" srcOrd="0" destOrd="0" presId="urn:microsoft.com/office/officeart/2005/8/layout/orgChart1"/>
    <dgm:cxn modelId="{2782718B-7E4F-464A-93D2-B8F7B0820758}" type="presParOf" srcId="{3C22AB23-A895-4510-98A1-61EEAD8C1F27}" destId="{B95567BE-A665-40E8-851B-D09B757CB46B}" srcOrd="0" destOrd="0" presId="urn:microsoft.com/office/officeart/2005/8/layout/orgChart1"/>
    <dgm:cxn modelId="{26CA88E7-D757-41FA-BF07-2B9F77C71E03}" type="presParOf" srcId="{B95567BE-A665-40E8-851B-D09B757CB46B}" destId="{8C9C7250-44EC-4140-9123-8335B232DBA1}" srcOrd="0" destOrd="0" presId="urn:microsoft.com/office/officeart/2005/8/layout/orgChart1"/>
    <dgm:cxn modelId="{9663FDDD-1E00-4086-919A-8C1DD43D6352}" type="presParOf" srcId="{8C9C7250-44EC-4140-9123-8335B232DBA1}" destId="{E94123E4-BE4C-474D-B123-8CE2A175711C}" srcOrd="0" destOrd="0" presId="urn:microsoft.com/office/officeart/2005/8/layout/orgChart1"/>
    <dgm:cxn modelId="{DB0328F4-ECAF-4372-96A5-595DFD2B88B1}" type="presParOf" srcId="{8C9C7250-44EC-4140-9123-8335B232DBA1}" destId="{4EAE7FDF-A959-4AA6-B125-2658931F9DC9}" srcOrd="1" destOrd="0" presId="urn:microsoft.com/office/officeart/2005/8/layout/orgChart1"/>
    <dgm:cxn modelId="{EAC22301-5ECD-4D2A-B97D-E2544ACAA175}" type="presParOf" srcId="{B95567BE-A665-40E8-851B-D09B757CB46B}" destId="{6608DA55-FADE-4065-B956-1F4C58CEF92A}" srcOrd="1" destOrd="0" presId="urn:microsoft.com/office/officeart/2005/8/layout/orgChart1"/>
    <dgm:cxn modelId="{35317E67-4E4D-4459-983A-832430E70CD2}" type="presParOf" srcId="{6608DA55-FADE-4065-B956-1F4C58CEF92A}" destId="{94C31852-8FF9-4983-8049-F76E4D40CE0A}" srcOrd="0" destOrd="0" presId="urn:microsoft.com/office/officeart/2005/8/layout/orgChart1"/>
    <dgm:cxn modelId="{C6486CC8-72BB-4876-97D8-7026D1F117FA}" type="presParOf" srcId="{6608DA55-FADE-4065-B956-1F4C58CEF92A}" destId="{501A6CD2-3E35-4C89-A320-37C7089E5C50}" srcOrd="1" destOrd="0" presId="urn:microsoft.com/office/officeart/2005/8/layout/orgChart1"/>
    <dgm:cxn modelId="{B206AC23-3612-424E-A32D-29A6FD1C41C0}" type="presParOf" srcId="{501A6CD2-3E35-4C89-A320-37C7089E5C50}" destId="{27C220D7-D474-4621-8801-C47F3ECDAEEF}" srcOrd="0" destOrd="0" presId="urn:microsoft.com/office/officeart/2005/8/layout/orgChart1"/>
    <dgm:cxn modelId="{7EE42E09-EA2A-4BEF-9E5F-D7E2F59CBAFC}" type="presParOf" srcId="{27C220D7-D474-4621-8801-C47F3ECDAEEF}" destId="{B8B07B4B-5869-4858-B1CF-CE49C568D35E}" srcOrd="0" destOrd="0" presId="urn:microsoft.com/office/officeart/2005/8/layout/orgChart1"/>
    <dgm:cxn modelId="{813A9BE4-CA55-4F51-B8E2-D1CEE304186D}" type="presParOf" srcId="{27C220D7-D474-4621-8801-C47F3ECDAEEF}" destId="{EC0CFBAA-F4FA-4FA3-AAD4-FAB9695CE985}" srcOrd="1" destOrd="0" presId="urn:microsoft.com/office/officeart/2005/8/layout/orgChart1"/>
    <dgm:cxn modelId="{65FDAF50-3733-4B0D-A0B2-FBA8A621D2FD}" type="presParOf" srcId="{501A6CD2-3E35-4C89-A320-37C7089E5C50}" destId="{5BEAF094-DA0C-416D-990D-086D7B2E0F73}" srcOrd="1" destOrd="0" presId="urn:microsoft.com/office/officeart/2005/8/layout/orgChart1"/>
    <dgm:cxn modelId="{BBB11BA8-5410-497B-8080-786DB29D3286}" type="presParOf" srcId="{501A6CD2-3E35-4C89-A320-37C7089E5C50}" destId="{A0CC8ABA-722F-408D-AADE-A83B74B5BCF3}" srcOrd="2" destOrd="0" presId="urn:microsoft.com/office/officeart/2005/8/layout/orgChart1"/>
    <dgm:cxn modelId="{EBF67B69-E5C6-484A-829B-176CA26FAB5A}" type="presParOf" srcId="{6608DA55-FADE-4065-B956-1F4C58CEF92A}" destId="{38B6B1DD-D460-4549-8721-4FEB5CEE423A}" srcOrd="2" destOrd="0" presId="urn:microsoft.com/office/officeart/2005/8/layout/orgChart1"/>
    <dgm:cxn modelId="{B36BFCFD-8958-4F15-9D3C-485077BEA3BD}" type="presParOf" srcId="{6608DA55-FADE-4065-B956-1F4C58CEF92A}" destId="{7D4AA136-B2C6-44DB-8C46-A65D971C2431}" srcOrd="3" destOrd="0" presId="urn:microsoft.com/office/officeart/2005/8/layout/orgChart1"/>
    <dgm:cxn modelId="{99677AC9-8D92-403A-A9B8-20CA4C93A964}" type="presParOf" srcId="{7D4AA136-B2C6-44DB-8C46-A65D971C2431}" destId="{9909CF4B-13E6-4B02-B0CA-85AD1D078D9F}" srcOrd="0" destOrd="0" presId="urn:microsoft.com/office/officeart/2005/8/layout/orgChart1"/>
    <dgm:cxn modelId="{64D00A75-2770-4BA4-9EAB-661B9B0E8EA2}" type="presParOf" srcId="{9909CF4B-13E6-4B02-B0CA-85AD1D078D9F}" destId="{A9A8B54F-0234-497F-9620-EA5CC0619FA0}" srcOrd="0" destOrd="0" presId="urn:microsoft.com/office/officeart/2005/8/layout/orgChart1"/>
    <dgm:cxn modelId="{06878E4E-D4FB-44EB-A190-8B06CBCCA639}" type="presParOf" srcId="{9909CF4B-13E6-4B02-B0CA-85AD1D078D9F}" destId="{967A4634-2368-4DBD-8D39-4DB54E4DFBC2}" srcOrd="1" destOrd="0" presId="urn:microsoft.com/office/officeart/2005/8/layout/orgChart1"/>
    <dgm:cxn modelId="{9D255F31-3139-4F41-88EE-B871C3B5E73B}" type="presParOf" srcId="{7D4AA136-B2C6-44DB-8C46-A65D971C2431}" destId="{C7F400BF-4210-46A6-9832-15DA8BD1BCD2}" srcOrd="1" destOrd="0" presId="urn:microsoft.com/office/officeart/2005/8/layout/orgChart1"/>
    <dgm:cxn modelId="{4830C0C3-741B-4C3E-BB4B-3EDB9DFEC45F}" type="presParOf" srcId="{7D4AA136-B2C6-44DB-8C46-A65D971C2431}" destId="{33718502-7BB1-40EB-9ED4-6AB226506B34}" srcOrd="2" destOrd="0" presId="urn:microsoft.com/office/officeart/2005/8/layout/orgChart1"/>
    <dgm:cxn modelId="{A0561886-9DCC-4F35-887E-C67AA9DDFC11}" type="presParOf" srcId="{6608DA55-FADE-4065-B956-1F4C58CEF92A}" destId="{F03014D6-A239-461C-9321-384748BDEEB0}" srcOrd="4" destOrd="0" presId="urn:microsoft.com/office/officeart/2005/8/layout/orgChart1"/>
    <dgm:cxn modelId="{A65EE2A1-1E6D-4B3D-9286-BEA177F04745}" type="presParOf" srcId="{6608DA55-FADE-4065-B956-1F4C58CEF92A}" destId="{F571BC53-3AD8-403E-85F4-782DA81FB4D2}" srcOrd="5" destOrd="0" presId="urn:microsoft.com/office/officeart/2005/8/layout/orgChart1"/>
    <dgm:cxn modelId="{2CE521F5-FFD4-4D65-BFB6-978EE1232FBC}" type="presParOf" srcId="{F571BC53-3AD8-403E-85F4-782DA81FB4D2}" destId="{C6892DCF-C00E-4ADD-AFDA-2CAAB194C6D0}" srcOrd="0" destOrd="0" presId="urn:microsoft.com/office/officeart/2005/8/layout/orgChart1"/>
    <dgm:cxn modelId="{7D4C2D7A-49C3-4785-A2FE-6A7F0D4183D6}" type="presParOf" srcId="{C6892DCF-C00E-4ADD-AFDA-2CAAB194C6D0}" destId="{E9114041-4DD8-4D06-B121-83C4F392E87D}" srcOrd="0" destOrd="0" presId="urn:microsoft.com/office/officeart/2005/8/layout/orgChart1"/>
    <dgm:cxn modelId="{F574D4E8-891B-4386-BD62-D172FF37E95F}" type="presParOf" srcId="{C6892DCF-C00E-4ADD-AFDA-2CAAB194C6D0}" destId="{D105A0AA-C457-45A2-87B5-85FD4BC78801}" srcOrd="1" destOrd="0" presId="urn:microsoft.com/office/officeart/2005/8/layout/orgChart1"/>
    <dgm:cxn modelId="{D5412AD3-7483-4536-86C7-87ACE50C6CA5}" type="presParOf" srcId="{F571BC53-3AD8-403E-85F4-782DA81FB4D2}" destId="{04477073-8956-452F-841F-37D271366278}" srcOrd="1" destOrd="0" presId="urn:microsoft.com/office/officeart/2005/8/layout/orgChart1"/>
    <dgm:cxn modelId="{488E9FBA-F029-4678-8A73-D515136B1F34}" type="presParOf" srcId="{F571BC53-3AD8-403E-85F4-782DA81FB4D2}" destId="{20F4B89E-B7BB-49F5-94F3-048530BF3533}" srcOrd="2" destOrd="0" presId="urn:microsoft.com/office/officeart/2005/8/layout/orgChart1"/>
    <dgm:cxn modelId="{BFF682CE-FE69-4A9E-A46C-B80347AFC80C}" type="presParOf" srcId="{6608DA55-FADE-4065-B956-1F4C58CEF92A}" destId="{8117D10B-46F5-4C4A-87A1-82314A823CE0}" srcOrd="6" destOrd="0" presId="urn:microsoft.com/office/officeart/2005/8/layout/orgChart1"/>
    <dgm:cxn modelId="{61D178E5-B198-4924-BECF-1C0C784DC650}" type="presParOf" srcId="{6608DA55-FADE-4065-B956-1F4C58CEF92A}" destId="{BF05F663-90BE-4EEA-B857-77CAA7368E65}" srcOrd="7" destOrd="0" presId="urn:microsoft.com/office/officeart/2005/8/layout/orgChart1"/>
    <dgm:cxn modelId="{7EE8E7BC-4445-4F33-93EB-84CB5C9A987C}" type="presParOf" srcId="{BF05F663-90BE-4EEA-B857-77CAA7368E65}" destId="{4B19FC00-67FB-4D9E-89B8-05FC817E9699}" srcOrd="0" destOrd="0" presId="urn:microsoft.com/office/officeart/2005/8/layout/orgChart1"/>
    <dgm:cxn modelId="{3459E3DC-9E08-4614-AB9D-1A06E9A1FA24}" type="presParOf" srcId="{4B19FC00-67FB-4D9E-89B8-05FC817E9699}" destId="{B83CD574-4E1C-48C7-8B4E-070ABC630AE7}" srcOrd="0" destOrd="0" presId="urn:microsoft.com/office/officeart/2005/8/layout/orgChart1"/>
    <dgm:cxn modelId="{55E4CEFA-6876-49AE-BF87-B8D5A6FD28A2}" type="presParOf" srcId="{4B19FC00-67FB-4D9E-89B8-05FC817E9699}" destId="{2A6195BF-6975-4449-B829-BDE0FFE91108}" srcOrd="1" destOrd="0" presId="urn:microsoft.com/office/officeart/2005/8/layout/orgChart1"/>
    <dgm:cxn modelId="{CB9C2E87-FA25-4752-96D5-71B86BA9CAF3}" type="presParOf" srcId="{BF05F663-90BE-4EEA-B857-77CAA7368E65}" destId="{2A67D34A-A510-41C8-A048-6C23C6F26A03}" srcOrd="1" destOrd="0" presId="urn:microsoft.com/office/officeart/2005/8/layout/orgChart1"/>
    <dgm:cxn modelId="{E55A33BB-9A6F-41E0-97B7-CF19FC628750}" type="presParOf" srcId="{BF05F663-90BE-4EEA-B857-77CAA7368E65}" destId="{63E46694-E40F-41DB-B501-9C1B6C75055E}" srcOrd="2" destOrd="0" presId="urn:microsoft.com/office/officeart/2005/8/layout/orgChart1"/>
    <dgm:cxn modelId="{1D6FF140-9E1E-491D-85BF-45F5237B82DB}" type="presParOf" srcId="{6608DA55-FADE-4065-B956-1F4C58CEF92A}" destId="{2D73BC15-4205-4494-BBEF-5B0148875E24}" srcOrd="8" destOrd="0" presId="urn:microsoft.com/office/officeart/2005/8/layout/orgChart1"/>
    <dgm:cxn modelId="{3B7EECDE-D362-426C-A605-447AEF7245CF}" type="presParOf" srcId="{6608DA55-FADE-4065-B956-1F4C58CEF92A}" destId="{C3D3838A-249B-4D9F-9174-1C20D09968EE}" srcOrd="9" destOrd="0" presId="urn:microsoft.com/office/officeart/2005/8/layout/orgChart1"/>
    <dgm:cxn modelId="{A083B794-363C-4CA2-B4CF-2E77A025AAA1}" type="presParOf" srcId="{C3D3838A-249B-4D9F-9174-1C20D09968EE}" destId="{34ED892E-D572-4B39-825A-A2A0BCA444BE}" srcOrd="0" destOrd="0" presId="urn:microsoft.com/office/officeart/2005/8/layout/orgChart1"/>
    <dgm:cxn modelId="{DBC37BED-30C6-4F7B-A208-BA3CE0834CEE}" type="presParOf" srcId="{34ED892E-D572-4B39-825A-A2A0BCA444BE}" destId="{296C88FD-2A71-4D33-9AAA-9A0DCFC9E084}" srcOrd="0" destOrd="0" presId="urn:microsoft.com/office/officeart/2005/8/layout/orgChart1"/>
    <dgm:cxn modelId="{65BEF699-7291-4C83-90CA-73EE8EEE8118}" type="presParOf" srcId="{34ED892E-D572-4B39-825A-A2A0BCA444BE}" destId="{F8091CF3-8A95-4DDE-B8A7-99C13EBD582E}" srcOrd="1" destOrd="0" presId="urn:microsoft.com/office/officeart/2005/8/layout/orgChart1"/>
    <dgm:cxn modelId="{F0B54BC4-3147-4FC0-8BED-6A32A58FCF58}" type="presParOf" srcId="{C3D3838A-249B-4D9F-9174-1C20D09968EE}" destId="{BB9AD211-5E81-4554-B0B2-A4ECF907A9C7}" srcOrd="1" destOrd="0" presId="urn:microsoft.com/office/officeart/2005/8/layout/orgChart1"/>
    <dgm:cxn modelId="{091E8738-FB49-4FB9-A2CD-D6F0996C97C2}" type="presParOf" srcId="{C3D3838A-249B-4D9F-9174-1C20D09968EE}" destId="{C1823DF7-8467-43D8-B6C3-294C4164B26F}" srcOrd="2" destOrd="0" presId="urn:microsoft.com/office/officeart/2005/8/layout/orgChart1"/>
    <dgm:cxn modelId="{F210F5FC-6D4C-456E-A649-1823424C3477}" type="presParOf" srcId="{6608DA55-FADE-4065-B956-1F4C58CEF92A}" destId="{702A8277-A01B-415A-94C4-7406F994D5DD}" srcOrd="10" destOrd="0" presId="urn:microsoft.com/office/officeart/2005/8/layout/orgChart1"/>
    <dgm:cxn modelId="{F39BA98E-B185-4195-A21F-090DBC504824}" type="presParOf" srcId="{6608DA55-FADE-4065-B956-1F4C58CEF92A}" destId="{07B24769-5BDF-4327-8243-5D8A15ADD2CB}" srcOrd="11" destOrd="0" presId="urn:microsoft.com/office/officeart/2005/8/layout/orgChart1"/>
    <dgm:cxn modelId="{BD8B05E0-DFD6-462F-A162-3952E117BFC3}" type="presParOf" srcId="{07B24769-5BDF-4327-8243-5D8A15ADD2CB}" destId="{933B9B50-53E4-4C11-88A3-072E70EEFE4E}" srcOrd="0" destOrd="0" presId="urn:microsoft.com/office/officeart/2005/8/layout/orgChart1"/>
    <dgm:cxn modelId="{983441D3-8BE3-459D-A000-43D46ECD0CF2}" type="presParOf" srcId="{933B9B50-53E4-4C11-88A3-072E70EEFE4E}" destId="{68256C97-6A3A-4C08-88C8-87924A9A258D}" srcOrd="0" destOrd="0" presId="urn:microsoft.com/office/officeart/2005/8/layout/orgChart1"/>
    <dgm:cxn modelId="{0D26039C-A494-47AB-9AC8-72F8233D0FC3}" type="presParOf" srcId="{933B9B50-53E4-4C11-88A3-072E70EEFE4E}" destId="{28FCD6C0-044C-4F91-8158-F074159EB84E}" srcOrd="1" destOrd="0" presId="urn:microsoft.com/office/officeart/2005/8/layout/orgChart1"/>
    <dgm:cxn modelId="{D7300CDA-4481-43F3-B7C6-105BC9AB0C33}" type="presParOf" srcId="{07B24769-5BDF-4327-8243-5D8A15ADD2CB}" destId="{07B77555-9DB5-4791-BA41-10B578B25B04}" srcOrd="1" destOrd="0" presId="urn:microsoft.com/office/officeart/2005/8/layout/orgChart1"/>
    <dgm:cxn modelId="{1424922D-A7D9-4F74-A335-6D6323F7F07A}" type="presParOf" srcId="{07B24769-5BDF-4327-8243-5D8A15ADD2CB}" destId="{49BA8500-B4BA-4B75-A2C1-63D227418716}" srcOrd="2" destOrd="0" presId="urn:microsoft.com/office/officeart/2005/8/layout/orgChart1"/>
    <dgm:cxn modelId="{18BA886B-77AA-439F-9584-190EB865BCAA}" type="presParOf" srcId="{B95567BE-A665-40E8-851B-D09B757CB46B}" destId="{33049ADA-2DD3-4303-B240-8F8F5C46E991}" srcOrd="2" destOrd="0" presId="urn:microsoft.com/office/officeart/2005/8/layout/orgChar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3AB38A-B1B6-4CF4-9737-E1E5C73DA86F}" type="datetimeFigureOut">
              <a:rPr lang="nl-NL" smtClean="0"/>
              <a:t>16-12-2019</a:t>
            </a:fld>
            <a:endParaRPr lang="nl-NL"/>
          </a:p>
        </p:txBody>
      </p:sp>
      <p:sp>
        <p:nvSpPr>
          <p:cNvPr id="4" name="Tijdelijke aanduiding voor voettekst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2F1B330-1C2E-47C6-8A9D-1114F90E79D8}" type="slidenum">
              <a:rPr lang="nl-NL" smtClean="0"/>
              <a:t>‹#›</a:t>
            </a:fld>
            <a:endParaRPr lang="nl-NL"/>
          </a:p>
        </p:txBody>
      </p:sp>
    </p:spTree>
    <p:extLst>
      <p:ext uri="{BB962C8B-B14F-4D97-AF65-F5344CB8AC3E}">
        <p14:creationId xmlns:p14="http://schemas.microsoft.com/office/powerpoint/2010/main" val="2936878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7012C6B-C807-4014-B6D4-CCA33426A2F8}" type="datetimeFigureOut">
              <a:rPr lang="nl-NL" smtClean="0"/>
              <a:t>16-12-2019</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smtClean="0"/>
              <a:t>Klik om de modelstijlen te bewerken</a:t>
            </a:r>
          </a:p>
          <a:p>
            <a:pPr lvl="1"/>
            <a:r>
              <a:rPr lang="nl-NL" smtClean="0"/>
              <a:t>Tweede niveau</a:t>
            </a:r>
          </a:p>
          <a:p>
            <a:pPr lvl="2"/>
            <a:r>
              <a:rPr lang="nl-NL" smtClean="0"/>
              <a:t>Derde niveau</a:t>
            </a:r>
          </a:p>
          <a:p>
            <a:pPr lvl="3"/>
            <a:r>
              <a:rPr lang="nl-NL" smtClean="0"/>
              <a:t>Vierde niveau</a:t>
            </a:r>
          </a:p>
          <a:p>
            <a:pPr lvl="4"/>
            <a:r>
              <a:rPr lang="nl-NL" smtClean="0"/>
              <a:t>Vijfde niveau</a:t>
            </a:r>
            <a:endParaRPr lang="nl-NL"/>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5A9740-BD37-4DCA-BDC4-7DBBAE15FA30}" type="slidenum">
              <a:rPr lang="nl-NL" smtClean="0"/>
              <a:t>‹#›</a:t>
            </a:fld>
            <a:endParaRPr lang="nl-NL"/>
          </a:p>
        </p:txBody>
      </p:sp>
    </p:spTree>
    <p:extLst>
      <p:ext uri="{BB962C8B-B14F-4D97-AF65-F5344CB8AC3E}">
        <p14:creationId xmlns:p14="http://schemas.microsoft.com/office/powerpoint/2010/main" val="95250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1</a:t>
            </a:fld>
            <a:endParaRPr lang="en-US" dirty="0"/>
          </a:p>
        </p:txBody>
      </p:sp>
    </p:spTree>
    <p:extLst>
      <p:ext uri="{BB962C8B-B14F-4D97-AF65-F5344CB8AC3E}">
        <p14:creationId xmlns:p14="http://schemas.microsoft.com/office/powerpoint/2010/main" val="23973968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17</a:t>
            </a:fld>
            <a:endParaRPr lang="en-US" dirty="0"/>
          </a:p>
        </p:txBody>
      </p:sp>
    </p:spTree>
    <p:extLst>
      <p:ext uri="{BB962C8B-B14F-4D97-AF65-F5344CB8AC3E}">
        <p14:creationId xmlns:p14="http://schemas.microsoft.com/office/powerpoint/2010/main" val="24501617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18</a:t>
            </a:fld>
            <a:endParaRPr lang="en-US" dirty="0"/>
          </a:p>
        </p:txBody>
      </p:sp>
    </p:spTree>
    <p:extLst>
      <p:ext uri="{BB962C8B-B14F-4D97-AF65-F5344CB8AC3E}">
        <p14:creationId xmlns:p14="http://schemas.microsoft.com/office/powerpoint/2010/main" val="21614152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smtClean="0">
                <a:solidFill>
                  <a:schemeClr val="tx1"/>
                </a:solidFill>
              </a:rPr>
              <a:t>Who should integrate sensing data in the system?</a:t>
            </a:r>
          </a:p>
          <a:p>
            <a:r>
              <a:rPr lang="en-US" dirty="0" smtClean="0"/>
              <a:t>Farmer or system maintainer?</a:t>
            </a:r>
          </a:p>
          <a:p>
            <a:endParaRPr lang="en-US" dirty="0" smtClean="0"/>
          </a:p>
          <a:p>
            <a:r>
              <a:rPr lang="en-US" dirty="0" smtClean="0"/>
              <a:t>Who should provide metadata?</a:t>
            </a:r>
          </a:p>
          <a:p>
            <a:r>
              <a:rPr lang="en-US" dirty="0" smtClean="0"/>
              <a:t>How to provide metadata?</a:t>
            </a:r>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19</a:t>
            </a:fld>
            <a:endParaRPr lang="en-US" dirty="0"/>
          </a:p>
        </p:txBody>
      </p:sp>
    </p:spTree>
    <p:extLst>
      <p:ext uri="{BB962C8B-B14F-4D97-AF65-F5344CB8AC3E}">
        <p14:creationId xmlns:p14="http://schemas.microsoft.com/office/powerpoint/2010/main" val="7600001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scope of the system</a:t>
            </a:r>
            <a:r>
              <a:rPr lang="en-US" baseline="0" dirty="0" smtClean="0"/>
              <a:t> in this project</a:t>
            </a:r>
            <a:r>
              <a:rPr lang="en-US" dirty="0" smtClean="0"/>
              <a:t>:</a:t>
            </a:r>
          </a:p>
          <a:p>
            <a:r>
              <a:rPr lang="en-US" dirty="0" smtClean="0"/>
              <a:t>Handle manual and automated</a:t>
            </a:r>
            <a:r>
              <a:rPr lang="en-US" baseline="0" dirty="0" smtClean="0"/>
              <a:t> sensing data</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21</a:t>
            </a:fld>
            <a:endParaRPr lang="nl-NL"/>
          </a:p>
        </p:txBody>
      </p:sp>
    </p:spTree>
    <p:extLst>
      <p:ext uri="{BB962C8B-B14F-4D97-AF65-F5344CB8AC3E}">
        <p14:creationId xmlns:p14="http://schemas.microsoft.com/office/powerpoint/2010/main" val="260357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Why structuring data?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smtClean="0">
                <a:solidFill>
                  <a:schemeClr val="tx1"/>
                </a:solidFill>
                <a:latin typeface="+mn-lt"/>
                <a:ea typeface="+mn-ea"/>
                <a:cs typeface="+mn-cs"/>
              </a:rPr>
              <a:t>It is possible to store data in file system as raw data, but it might be difficult to find particular data in the file that researchers / analytics tool need.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The file system is useful if you are looking for a particular file. OS</a:t>
            </a:r>
            <a:r>
              <a:rPr lang="en-US" sz="1200" b="0" i="0" kern="1200" baseline="0" dirty="0" smtClean="0">
                <a:solidFill>
                  <a:schemeClr val="tx1"/>
                </a:solidFill>
                <a:effectLst/>
                <a:latin typeface="+mn-lt"/>
                <a:ea typeface="+mn-ea"/>
                <a:cs typeface="+mn-cs"/>
              </a:rPr>
              <a:t> maintains index for searching files</a:t>
            </a:r>
            <a:r>
              <a:rPr lang="en-US" sz="1200" b="0" i="0" kern="1200" dirty="0" smtClean="0">
                <a:solidFill>
                  <a:schemeClr val="tx1"/>
                </a:solidFill>
                <a:effectLst/>
                <a:latin typeface="+mn-lt"/>
                <a:ea typeface="+mn-ea"/>
                <a:cs typeface="+mn-cs"/>
              </a:rPr>
              <a:t>, but the content</a:t>
            </a:r>
            <a:r>
              <a:rPr lang="en-US" sz="1200" b="0" i="0" kern="1200" baseline="0" dirty="0" smtClean="0">
                <a:solidFill>
                  <a:schemeClr val="tx1"/>
                </a:solidFill>
                <a:effectLst/>
                <a:latin typeface="+mn-lt"/>
                <a:ea typeface="+mn-ea"/>
                <a:cs typeface="+mn-cs"/>
              </a:rPr>
              <a:t> in the file is not indexed.</a:t>
            </a:r>
            <a:endParaRPr lang="en-US" dirty="0" smtClean="0"/>
          </a:p>
          <a:p>
            <a:endParaRPr lang="en-US" dirty="0" smtClean="0"/>
          </a:p>
          <a:p>
            <a:endParaRPr lang="en-US" dirty="0" smtClean="0"/>
          </a:p>
          <a:p>
            <a:r>
              <a:rPr lang="en-US" dirty="0" smtClean="0"/>
              <a:t>Purpose of structuring the data:</a:t>
            </a:r>
          </a:p>
          <a:p>
            <a:r>
              <a:rPr lang="en-US" dirty="0" smtClean="0"/>
              <a:t>-&gt; </a:t>
            </a:r>
            <a:r>
              <a:rPr lang="en-US" sz="1200" b="0" i="0" u="none" strike="noStrike" kern="1200" baseline="0" dirty="0" smtClean="0">
                <a:solidFill>
                  <a:schemeClr val="tx1"/>
                </a:solidFill>
                <a:latin typeface="+mn-lt"/>
                <a:ea typeface="+mn-ea"/>
                <a:cs typeface="+mn-cs"/>
              </a:rPr>
              <a:t>Structuring the data allows the system to find requested data efficiently to satisfy business requests from data consumers. (Chapter 6.1)</a:t>
            </a:r>
          </a:p>
          <a:p>
            <a:endParaRPr lang="en-US" sz="1200" b="0" i="0" u="none" strike="noStrike" kern="1200" baseline="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05A9740-BD37-4DCA-BDC4-7DBBAE15FA30}" type="slidenum">
              <a:rPr lang="nl-NL" smtClean="0"/>
              <a:t>22</a:t>
            </a:fld>
            <a:endParaRPr lang="nl-NL"/>
          </a:p>
        </p:txBody>
      </p:sp>
    </p:spTree>
    <p:extLst>
      <p:ext uri="{BB962C8B-B14F-4D97-AF65-F5344CB8AC3E}">
        <p14:creationId xmlns:p14="http://schemas.microsoft.com/office/powerpoint/2010/main" val="25743980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r>
              <a:rPr lang="en-US" dirty="0" smtClean="0"/>
              <a:t>Usability, Compatibility,</a:t>
            </a:r>
            <a:r>
              <a:rPr lang="en-US" baseline="0" dirty="0" smtClean="0"/>
              <a:t> Security, and Reliability are also high priority requirements.</a:t>
            </a:r>
          </a:p>
          <a:p>
            <a:r>
              <a:rPr lang="en-US" baseline="0" dirty="0" smtClean="0"/>
              <a:t>But they impact more on component levels, not in architectural level.</a:t>
            </a:r>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24</a:t>
            </a:fld>
            <a:endParaRPr lang="en-US" dirty="0"/>
          </a:p>
        </p:txBody>
      </p:sp>
    </p:spTree>
    <p:extLst>
      <p:ext uri="{BB962C8B-B14F-4D97-AF65-F5344CB8AC3E}">
        <p14:creationId xmlns:p14="http://schemas.microsoft.com/office/powerpoint/2010/main" val="23382871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25</a:t>
            </a:fld>
            <a:endParaRPr lang="en-US" dirty="0"/>
          </a:p>
        </p:txBody>
      </p:sp>
    </p:spTree>
    <p:extLst>
      <p:ext uri="{BB962C8B-B14F-4D97-AF65-F5344CB8AC3E}">
        <p14:creationId xmlns:p14="http://schemas.microsoft.com/office/powerpoint/2010/main" val="8507865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26</a:t>
            </a:fld>
            <a:endParaRPr lang="en-US" dirty="0"/>
          </a:p>
        </p:txBody>
      </p:sp>
    </p:spTree>
    <p:extLst>
      <p:ext uri="{BB962C8B-B14F-4D97-AF65-F5344CB8AC3E}">
        <p14:creationId xmlns:p14="http://schemas.microsoft.com/office/powerpoint/2010/main" val="20515080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28</a:t>
            </a:fld>
            <a:endParaRPr lang="en-US" dirty="0"/>
          </a:p>
        </p:txBody>
      </p:sp>
    </p:spTree>
    <p:extLst>
      <p:ext uri="{BB962C8B-B14F-4D97-AF65-F5344CB8AC3E}">
        <p14:creationId xmlns:p14="http://schemas.microsoft.com/office/powerpoint/2010/main" val="1709273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29</a:t>
            </a:fld>
            <a:endParaRPr lang="en-US" dirty="0"/>
          </a:p>
        </p:txBody>
      </p:sp>
    </p:spTree>
    <p:extLst>
      <p:ext uri="{BB962C8B-B14F-4D97-AF65-F5344CB8AC3E}">
        <p14:creationId xmlns:p14="http://schemas.microsoft.com/office/powerpoint/2010/main" val="3626719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2</a:t>
            </a:fld>
            <a:endParaRPr lang="en-US" dirty="0"/>
          </a:p>
        </p:txBody>
      </p:sp>
    </p:spTree>
    <p:extLst>
      <p:ext uri="{BB962C8B-B14F-4D97-AF65-F5344CB8AC3E}">
        <p14:creationId xmlns:p14="http://schemas.microsoft.com/office/powerpoint/2010/main" val="40409595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31</a:t>
            </a:fld>
            <a:endParaRPr lang="en-US" dirty="0"/>
          </a:p>
        </p:txBody>
      </p:sp>
    </p:spTree>
    <p:extLst>
      <p:ext uri="{BB962C8B-B14F-4D97-AF65-F5344CB8AC3E}">
        <p14:creationId xmlns:p14="http://schemas.microsoft.com/office/powerpoint/2010/main" val="408161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32</a:t>
            </a:fld>
            <a:endParaRPr lang="en-US" dirty="0"/>
          </a:p>
        </p:txBody>
      </p:sp>
    </p:spTree>
    <p:extLst>
      <p:ext uri="{BB962C8B-B14F-4D97-AF65-F5344CB8AC3E}">
        <p14:creationId xmlns:p14="http://schemas.microsoft.com/office/powerpoint/2010/main" val="1795903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33</a:t>
            </a:fld>
            <a:endParaRPr lang="en-US" dirty="0"/>
          </a:p>
        </p:txBody>
      </p:sp>
    </p:spTree>
    <p:extLst>
      <p:ext uri="{BB962C8B-B14F-4D97-AF65-F5344CB8AC3E}">
        <p14:creationId xmlns:p14="http://schemas.microsoft.com/office/powerpoint/2010/main" val="17983194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34</a:t>
            </a:fld>
            <a:endParaRPr lang="en-US" dirty="0"/>
          </a:p>
        </p:txBody>
      </p:sp>
    </p:spTree>
    <p:extLst>
      <p:ext uri="{BB962C8B-B14F-4D97-AF65-F5344CB8AC3E}">
        <p14:creationId xmlns:p14="http://schemas.microsoft.com/office/powerpoint/2010/main" val="3146136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35</a:t>
            </a:fld>
            <a:endParaRPr lang="en-US" dirty="0"/>
          </a:p>
        </p:txBody>
      </p:sp>
    </p:spTree>
    <p:extLst>
      <p:ext uri="{BB962C8B-B14F-4D97-AF65-F5344CB8AC3E}">
        <p14:creationId xmlns:p14="http://schemas.microsoft.com/office/powerpoint/2010/main" val="3049650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37</a:t>
            </a:fld>
            <a:endParaRPr lang="en-US" dirty="0"/>
          </a:p>
        </p:txBody>
      </p:sp>
    </p:spTree>
    <p:extLst>
      <p:ext uri="{BB962C8B-B14F-4D97-AF65-F5344CB8AC3E}">
        <p14:creationId xmlns:p14="http://schemas.microsoft.com/office/powerpoint/2010/main" val="1756643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38</a:t>
            </a:fld>
            <a:endParaRPr lang="en-US" dirty="0"/>
          </a:p>
        </p:txBody>
      </p:sp>
    </p:spTree>
    <p:extLst>
      <p:ext uri="{BB962C8B-B14F-4D97-AF65-F5344CB8AC3E}">
        <p14:creationId xmlns:p14="http://schemas.microsoft.com/office/powerpoint/2010/main" val="83532744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40</a:t>
            </a:fld>
            <a:endParaRPr lang="en-US" dirty="0"/>
          </a:p>
        </p:txBody>
      </p:sp>
    </p:spTree>
    <p:extLst>
      <p:ext uri="{BB962C8B-B14F-4D97-AF65-F5344CB8AC3E}">
        <p14:creationId xmlns:p14="http://schemas.microsoft.com/office/powerpoint/2010/main" val="3446081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05A9740-BD37-4DCA-BDC4-7DBBAE15FA30}" type="slidenum">
              <a:rPr lang="nl-NL" smtClean="0"/>
              <a:t>55</a:t>
            </a:fld>
            <a:endParaRPr lang="nl-NL"/>
          </a:p>
        </p:txBody>
      </p:sp>
    </p:spTree>
    <p:extLst>
      <p:ext uri="{BB962C8B-B14F-4D97-AF65-F5344CB8AC3E}">
        <p14:creationId xmlns:p14="http://schemas.microsoft.com/office/powerpoint/2010/main" val="24021295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62</a:t>
            </a:fld>
            <a:endParaRPr lang="en-US" dirty="0"/>
          </a:p>
        </p:txBody>
      </p:sp>
    </p:spTree>
    <p:extLst>
      <p:ext uri="{BB962C8B-B14F-4D97-AF65-F5344CB8AC3E}">
        <p14:creationId xmlns:p14="http://schemas.microsoft.com/office/powerpoint/2010/main" val="551630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scope of the system</a:t>
            </a:r>
            <a:r>
              <a:rPr lang="en-US" baseline="0" dirty="0" smtClean="0"/>
              <a:t> in this project</a:t>
            </a:r>
            <a:r>
              <a:rPr lang="en-US" dirty="0" smtClean="0"/>
              <a:t>:</a:t>
            </a:r>
          </a:p>
          <a:p>
            <a:r>
              <a:rPr lang="en-US" dirty="0" smtClean="0"/>
              <a:t>Handle manual and automated</a:t>
            </a:r>
            <a:r>
              <a:rPr lang="en-US" baseline="0" dirty="0" smtClean="0"/>
              <a:t> sensing data</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4</a:t>
            </a:fld>
            <a:endParaRPr lang="nl-NL"/>
          </a:p>
        </p:txBody>
      </p:sp>
    </p:spTree>
    <p:extLst>
      <p:ext uri="{BB962C8B-B14F-4D97-AF65-F5344CB8AC3E}">
        <p14:creationId xmlns:p14="http://schemas.microsoft.com/office/powerpoint/2010/main" val="29708395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mn-lt"/>
                <a:ea typeface="+mn-ea"/>
                <a:cs typeface="+mn-cs"/>
              </a:rPr>
              <a:t>Throughput</a:t>
            </a:r>
            <a:r>
              <a:rPr lang="en-US" sz="1200" b="0" i="0" kern="1200" dirty="0" smtClean="0">
                <a:solidFill>
                  <a:schemeClr val="tx1"/>
                </a:solidFill>
                <a:effectLst/>
                <a:latin typeface="+mn-lt"/>
                <a:ea typeface="+mn-ea"/>
                <a:cs typeface="+mn-cs"/>
              </a:rPr>
              <a:t> – indicates the number of transactions per second an application can handle</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63</a:t>
            </a:fld>
            <a:endParaRPr lang="nl-NL"/>
          </a:p>
        </p:txBody>
      </p:sp>
    </p:spTree>
    <p:extLst>
      <p:ext uri="{BB962C8B-B14F-4D97-AF65-F5344CB8AC3E}">
        <p14:creationId xmlns:p14="http://schemas.microsoft.com/office/powerpoint/2010/main" val="1536329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r>
              <a:rPr lang="en-US" sz="1200" b="0" i="0" u="none" strike="noStrike" kern="1200" baseline="0" dirty="0" smtClean="0">
                <a:solidFill>
                  <a:schemeClr val="tx1"/>
                </a:solidFill>
                <a:latin typeface="+mn-lt"/>
                <a:ea typeface="+mn-ea"/>
                <a:cs typeface="+mn-cs"/>
              </a:rPr>
              <a:t>It is rather challenging to create ETL tasks for farmers, who have domain knowledge in agriculture, to learn database schemas or for software engineers to understand farm data owned by each farmer.</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Many farmers in the world</a:t>
            </a:r>
          </a:p>
          <a:p>
            <a:r>
              <a:rPr lang="en-US" sz="1200" b="0" i="0" u="none" strike="noStrike" kern="1200" baseline="0" dirty="0" smtClean="0">
                <a:solidFill>
                  <a:schemeClr val="tx1"/>
                </a:solidFill>
                <a:latin typeface="+mn-lt"/>
                <a:ea typeface="+mn-ea"/>
                <a:cs typeface="+mn-cs"/>
              </a:rPr>
              <a:t>Many sensors produced to monitor crops or environments</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-&gt; difficult for software engineers to structure different data schemas from all of them</a:t>
            </a:r>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66</a:t>
            </a:fld>
            <a:endParaRPr lang="en-US" dirty="0"/>
          </a:p>
        </p:txBody>
      </p:sp>
    </p:spTree>
    <p:extLst>
      <p:ext uri="{BB962C8B-B14F-4D97-AF65-F5344CB8AC3E}">
        <p14:creationId xmlns:p14="http://schemas.microsoft.com/office/powerpoint/2010/main" val="34578459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67</a:t>
            </a:fld>
            <a:endParaRPr lang="en-US" dirty="0"/>
          </a:p>
        </p:txBody>
      </p:sp>
    </p:spTree>
    <p:extLst>
      <p:ext uri="{BB962C8B-B14F-4D97-AF65-F5344CB8AC3E}">
        <p14:creationId xmlns:p14="http://schemas.microsoft.com/office/powerpoint/2010/main" val="7336829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scope of the system</a:t>
            </a:r>
            <a:r>
              <a:rPr lang="en-US" baseline="0" dirty="0" smtClean="0"/>
              <a:t> in this project</a:t>
            </a:r>
            <a:r>
              <a:rPr lang="en-US" dirty="0" smtClean="0"/>
              <a:t>:</a:t>
            </a:r>
          </a:p>
          <a:p>
            <a:r>
              <a:rPr lang="en-US" dirty="0" smtClean="0"/>
              <a:t>Handle manual and automated</a:t>
            </a:r>
            <a:r>
              <a:rPr lang="en-US" baseline="0" dirty="0" smtClean="0"/>
              <a:t> sensing data</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68</a:t>
            </a:fld>
            <a:endParaRPr lang="nl-NL"/>
          </a:p>
        </p:txBody>
      </p:sp>
    </p:spTree>
    <p:extLst>
      <p:ext uri="{BB962C8B-B14F-4D97-AF65-F5344CB8AC3E}">
        <p14:creationId xmlns:p14="http://schemas.microsoft.com/office/powerpoint/2010/main" val="39072954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69</a:t>
            </a:fld>
            <a:endParaRPr lang="en-US" dirty="0"/>
          </a:p>
        </p:txBody>
      </p:sp>
    </p:spTree>
    <p:extLst>
      <p:ext uri="{BB962C8B-B14F-4D97-AF65-F5344CB8AC3E}">
        <p14:creationId xmlns:p14="http://schemas.microsoft.com/office/powerpoint/2010/main" val="34360102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70</a:t>
            </a:fld>
            <a:endParaRPr lang="en-US" dirty="0"/>
          </a:p>
        </p:txBody>
      </p:sp>
    </p:spTree>
    <p:extLst>
      <p:ext uri="{BB962C8B-B14F-4D97-AF65-F5344CB8AC3E}">
        <p14:creationId xmlns:p14="http://schemas.microsoft.com/office/powerpoint/2010/main" val="26316785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71</a:t>
            </a:fld>
            <a:endParaRPr lang="en-US" dirty="0"/>
          </a:p>
        </p:txBody>
      </p:sp>
    </p:spTree>
    <p:extLst>
      <p:ext uri="{BB962C8B-B14F-4D97-AF65-F5344CB8AC3E}">
        <p14:creationId xmlns:p14="http://schemas.microsoft.com/office/powerpoint/2010/main" val="1045421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72</a:t>
            </a:fld>
            <a:endParaRPr lang="en-US" dirty="0"/>
          </a:p>
        </p:txBody>
      </p:sp>
    </p:spTree>
    <p:extLst>
      <p:ext uri="{BB962C8B-B14F-4D97-AF65-F5344CB8AC3E}">
        <p14:creationId xmlns:p14="http://schemas.microsoft.com/office/powerpoint/2010/main" val="1544459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73</a:t>
            </a:fld>
            <a:endParaRPr lang="en-US" dirty="0"/>
          </a:p>
        </p:txBody>
      </p:sp>
    </p:spTree>
    <p:extLst>
      <p:ext uri="{BB962C8B-B14F-4D97-AF65-F5344CB8AC3E}">
        <p14:creationId xmlns:p14="http://schemas.microsoft.com/office/powerpoint/2010/main" val="23814946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74</a:t>
            </a:fld>
            <a:endParaRPr lang="en-US" dirty="0"/>
          </a:p>
        </p:txBody>
      </p:sp>
    </p:spTree>
    <p:extLst>
      <p:ext uri="{BB962C8B-B14F-4D97-AF65-F5344CB8AC3E}">
        <p14:creationId xmlns:p14="http://schemas.microsoft.com/office/powerpoint/2010/main" val="18203358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r>
              <a:rPr lang="en-US" dirty="0" smtClean="0"/>
              <a:t>This figure shows</a:t>
            </a:r>
            <a:r>
              <a:rPr lang="en-US" baseline="0" dirty="0" smtClean="0"/>
              <a:t> an example of data collection activities in Precision Agriculture for one year.</a:t>
            </a:r>
          </a:p>
          <a:p>
            <a:endParaRPr lang="en-US" baseline="0" dirty="0" smtClean="0"/>
          </a:p>
          <a:p>
            <a:r>
              <a:rPr lang="en-US" baseline="0" dirty="0" smtClean="0"/>
              <a:t>In each season from preparing the field until harvesting the crops, farmers collect various data by using sensor devices. For example sensor devices collect data from environment (weather, soil nutrients, temperature, etc.)</a:t>
            </a:r>
          </a:p>
          <a:p>
            <a:endParaRPr lang="en-US" baseline="0" dirty="0" smtClean="0"/>
          </a:p>
          <a:p>
            <a:pPr marL="0" indent="0">
              <a:buFont typeface="Arial" panose="020B0604020202020204" pitchFamily="34" charset="0"/>
              <a:buNone/>
            </a:pPr>
            <a:r>
              <a:rPr lang="en-US" baseline="0" dirty="0" smtClean="0"/>
              <a:t>Farmers need to observe the crops and measuring its growth regularly (by taking crop samples).</a:t>
            </a:r>
          </a:p>
          <a:p>
            <a:endParaRPr lang="en-US" baseline="0" dirty="0" smtClean="0"/>
          </a:p>
          <a:p>
            <a:r>
              <a:rPr lang="en-US" baseline="0" dirty="0" smtClean="0"/>
              <a:t>In autumn, farmers can use tractors to harvest the crops and the tractors record yield per area (yield / m2).</a:t>
            </a:r>
          </a:p>
          <a:p>
            <a:endParaRPr lang="en-US" baseline="0" dirty="0" smtClean="0"/>
          </a:p>
          <a:p>
            <a:r>
              <a:rPr lang="en-US" baseline="0" dirty="0" smtClean="0"/>
              <a:t>All collected data can be analyzed by researchers to support farmers in making proper decisions to improve productivity with efficient resource usage and eco-friendly manner.</a:t>
            </a:r>
          </a:p>
          <a:p>
            <a:endParaRPr lang="en-US" baseline="0" dirty="0" smtClean="0"/>
          </a:p>
          <a:p>
            <a:endParaRPr lang="en-US" baseline="0" dirty="0" smtClean="0"/>
          </a:p>
          <a:p>
            <a:endParaRPr lang="en-US" baseline="0" dirty="0" smtClean="0"/>
          </a:p>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8</a:t>
            </a:fld>
            <a:endParaRPr lang="en-US" dirty="0"/>
          </a:p>
        </p:txBody>
      </p:sp>
    </p:spTree>
    <p:extLst>
      <p:ext uri="{BB962C8B-B14F-4D97-AF65-F5344CB8AC3E}">
        <p14:creationId xmlns:p14="http://schemas.microsoft.com/office/powerpoint/2010/main" val="228938941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75</a:t>
            </a:fld>
            <a:endParaRPr lang="en-US" dirty="0"/>
          </a:p>
        </p:txBody>
      </p:sp>
    </p:spTree>
    <p:extLst>
      <p:ext uri="{BB962C8B-B14F-4D97-AF65-F5344CB8AC3E}">
        <p14:creationId xmlns:p14="http://schemas.microsoft.com/office/powerpoint/2010/main" val="269262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76</a:t>
            </a:fld>
            <a:endParaRPr lang="en-US" dirty="0"/>
          </a:p>
        </p:txBody>
      </p:sp>
    </p:spTree>
    <p:extLst>
      <p:ext uri="{BB962C8B-B14F-4D97-AF65-F5344CB8AC3E}">
        <p14:creationId xmlns:p14="http://schemas.microsoft.com/office/powerpoint/2010/main" val="8072482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77</a:t>
            </a:fld>
            <a:endParaRPr lang="en-US" dirty="0"/>
          </a:p>
        </p:txBody>
      </p:sp>
    </p:spTree>
    <p:extLst>
      <p:ext uri="{BB962C8B-B14F-4D97-AF65-F5344CB8AC3E}">
        <p14:creationId xmlns:p14="http://schemas.microsoft.com/office/powerpoint/2010/main" val="421689219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another option in report: peer-to-peer</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78</a:t>
            </a:fld>
            <a:endParaRPr lang="nl-NL"/>
          </a:p>
        </p:txBody>
      </p:sp>
    </p:spTree>
    <p:extLst>
      <p:ext uri="{BB962C8B-B14F-4D97-AF65-F5344CB8AC3E}">
        <p14:creationId xmlns:p14="http://schemas.microsoft.com/office/powerpoint/2010/main" val="29284641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Mention another option in report: peer-to-peer</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79</a:t>
            </a:fld>
            <a:endParaRPr lang="nl-NL"/>
          </a:p>
        </p:txBody>
      </p:sp>
    </p:spTree>
    <p:extLst>
      <p:ext uri="{BB962C8B-B14F-4D97-AF65-F5344CB8AC3E}">
        <p14:creationId xmlns:p14="http://schemas.microsoft.com/office/powerpoint/2010/main" val="25470605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 rationales per sections/layers</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81</a:t>
            </a:fld>
            <a:endParaRPr lang="nl-NL"/>
          </a:p>
        </p:txBody>
      </p:sp>
    </p:spTree>
    <p:extLst>
      <p:ext uri="{BB962C8B-B14F-4D97-AF65-F5344CB8AC3E}">
        <p14:creationId xmlns:p14="http://schemas.microsoft.com/office/powerpoint/2010/main" val="33059987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scope of the system</a:t>
            </a:r>
            <a:r>
              <a:rPr lang="en-US" baseline="0" dirty="0" smtClean="0"/>
              <a:t> in this project</a:t>
            </a:r>
            <a:r>
              <a:rPr lang="en-US" dirty="0" smtClean="0"/>
              <a:t>:</a:t>
            </a:r>
          </a:p>
          <a:p>
            <a:r>
              <a:rPr lang="en-US" dirty="0" smtClean="0"/>
              <a:t>Handle manual and automated</a:t>
            </a:r>
            <a:r>
              <a:rPr lang="en-US" baseline="0" dirty="0" smtClean="0"/>
              <a:t> sensing data</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9</a:t>
            </a:fld>
            <a:endParaRPr lang="nl-NL"/>
          </a:p>
        </p:txBody>
      </p:sp>
    </p:spTree>
    <p:extLst>
      <p:ext uri="{BB962C8B-B14F-4D97-AF65-F5344CB8AC3E}">
        <p14:creationId xmlns:p14="http://schemas.microsoft.com/office/powerpoint/2010/main" val="2000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The levels of technology usage in applying PA concept is shown in the figure.</a:t>
            </a:r>
          </a:p>
          <a:p>
            <a:r>
              <a:rPr lang="en-US" baseline="0" dirty="0" smtClean="0"/>
              <a:t>The idea is originally from Paul.</a:t>
            </a:r>
          </a:p>
          <a:p>
            <a:endParaRPr lang="en-US" baseline="0" dirty="0" smtClean="0"/>
          </a:p>
          <a:p>
            <a:r>
              <a:rPr lang="en-US" b="1" baseline="0" dirty="0" smtClean="0"/>
              <a:t>Level 1</a:t>
            </a:r>
            <a:r>
              <a:rPr lang="en-US" baseline="0" dirty="0" smtClean="0"/>
              <a:t>: (traditional) farmers only have fields and crops. </a:t>
            </a:r>
          </a:p>
          <a:p>
            <a:r>
              <a:rPr lang="en-US" baseline="0" dirty="0" smtClean="0"/>
              <a:t>             They use manual sensing to collect crop samples.</a:t>
            </a:r>
          </a:p>
          <a:p>
            <a:r>
              <a:rPr lang="en-US" baseline="0" dirty="0" smtClean="0"/>
              <a:t>             The data is not analyzed.</a:t>
            </a:r>
          </a:p>
          <a:p>
            <a:endParaRPr lang="en-US" baseline="0" dirty="0" smtClean="0"/>
          </a:p>
          <a:p>
            <a:r>
              <a:rPr lang="en-US" b="1" baseline="0" dirty="0" smtClean="0"/>
              <a:t>Level 2</a:t>
            </a:r>
            <a:r>
              <a:rPr lang="en-US" baseline="0" dirty="0" smtClean="0"/>
              <a:t>: farmers have sensors</a:t>
            </a:r>
          </a:p>
          <a:p>
            <a:r>
              <a:rPr lang="en-US" baseline="0" dirty="0" smtClean="0"/>
              <a:t>             They use manual and automated sensing.</a:t>
            </a:r>
          </a:p>
          <a:p>
            <a:r>
              <a:rPr lang="en-US" baseline="0" dirty="0" smtClean="0"/>
              <a:t>             The data is not analyzed.</a:t>
            </a:r>
          </a:p>
          <a:p>
            <a:endParaRPr lang="en-US" baseline="0" dirty="0" smtClean="0"/>
          </a:p>
          <a:p>
            <a:r>
              <a:rPr lang="en-US" b="1" baseline="0" dirty="0" smtClean="0"/>
              <a:t>Level 3</a:t>
            </a:r>
            <a:r>
              <a:rPr lang="en-US" baseline="0" dirty="0" smtClean="0"/>
              <a:t>: farmers use AI to analyze their data.</a:t>
            </a:r>
          </a:p>
          <a:p>
            <a:endParaRPr lang="en-US" baseline="0" dirty="0" smtClean="0"/>
          </a:p>
          <a:p>
            <a:r>
              <a:rPr lang="en-US" b="1" baseline="0" dirty="0" smtClean="0"/>
              <a:t>Level 4</a:t>
            </a:r>
            <a:r>
              <a:rPr lang="en-US" baseline="0" dirty="0" smtClean="0"/>
              <a:t>: intelligent robots replace all the work in the fields.</a:t>
            </a:r>
          </a:p>
          <a:p>
            <a:r>
              <a:rPr lang="en-US" baseline="0" dirty="0" smtClean="0"/>
              <a:t>             Farmers do no need to perform manual sensing anymore.</a:t>
            </a:r>
          </a:p>
          <a:p>
            <a:endParaRPr lang="en-US" baseline="0" dirty="0" smtClean="0"/>
          </a:p>
          <a:p>
            <a:r>
              <a:rPr lang="en-US" baseline="0" dirty="0" smtClean="0"/>
              <a:t>The target users in the scope of this project:</a:t>
            </a:r>
          </a:p>
          <a:p>
            <a:r>
              <a:rPr lang="en-US" baseline="0" dirty="0" smtClean="0"/>
              <a:t>only farmer levels 1 and 2</a:t>
            </a:r>
          </a:p>
          <a:p>
            <a:r>
              <a:rPr lang="en-US" dirty="0" smtClean="0"/>
              <a:t>-&gt; need to store</a:t>
            </a:r>
            <a:r>
              <a:rPr lang="en-US" baseline="0" dirty="0" smtClean="0"/>
              <a:t> their data</a:t>
            </a:r>
          </a:p>
          <a:p>
            <a:r>
              <a:rPr lang="en-US" baseline="0" dirty="0" smtClean="0"/>
              <a:t>-&gt; do not have tools or knowledge to perform data analysis</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10</a:t>
            </a:fld>
            <a:endParaRPr lang="nl-NL"/>
          </a:p>
        </p:txBody>
      </p:sp>
    </p:spTree>
    <p:extLst>
      <p:ext uri="{BB962C8B-B14F-4D97-AF65-F5344CB8AC3E}">
        <p14:creationId xmlns:p14="http://schemas.microsoft.com/office/powerpoint/2010/main" val="25748699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scope of the system</a:t>
            </a:r>
            <a:r>
              <a:rPr lang="en-US" baseline="0" dirty="0" smtClean="0"/>
              <a:t> in this project</a:t>
            </a:r>
            <a:r>
              <a:rPr lang="en-US" dirty="0" smtClean="0"/>
              <a:t>:</a:t>
            </a:r>
          </a:p>
          <a:p>
            <a:r>
              <a:rPr lang="en-US" dirty="0" smtClean="0"/>
              <a:t>Handle manual and automated</a:t>
            </a:r>
            <a:r>
              <a:rPr lang="en-US" baseline="0" dirty="0" smtClean="0"/>
              <a:t> sensing data</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12</a:t>
            </a:fld>
            <a:endParaRPr lang="nl-NL"/>
          </a:p>
        </p:txBody>
      </p:sp>
    </p:spTree>
    <p:extLst>
      <p:ext uri="{BB962C8B-B14F-4D97-AF65-F5344CB8AC3E}">
        <p14:creationId xmlns:p14="http://schemas.microsoft.com/office/powerpoint/2010/main" val="1420864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scope of the system</a:t>
            </a:r>
            <a:r>
              <a:rPr lang="en-US" baseline="0" dirty="0" smtClean="0"/>
              <a:t> in this project</a:t>
            </a:r>
            <a:r>
              <a:rPr lang="en-US" dirty="0" smtClean="0"/>
              <a:t>:</a:t>
            </a:r>
          </a:p>
          <a:p>
            <a:r>
              <a:rPr lang="en-US" dirty="0" smtClean="0"/>
              <a:t>Handle manual and automated</a:t>
            </a:r>
            <a:r>
              <a:rPr lang="en-US" baseline="0" dirty="0" smtClean="0"/>
              <a:t> sensing data</a:t>
            </a:r>
            <a:endParaRPr lang="en-US" dirty="0"/>
          </a:p>
        </p:txBody>
      </p:sp>
      <p:sp>
        <p:nvSpPr>
          <p:cNvPr id="4" name="Slide Number Placeholder 3"/>
          <p:cNvSpPr>
            <a:spLocks noGrp="1"/>
          </p:cNvSpPr>
          <p:nvPr>
            <p:ph type="sldNum" sz="quarter" idx="10"/>
          </p:nvPr>
        </p:nvSpPr>
        <p:spPr/>
        <p:txBody>
          <a:bodyPr/>
          <a:lstStyle/>
          <a:p>
            <a:fld id="{E05A9740-BD37-4DCA-BDC4-7DBBAE15FA30}" type="slidenum">
              <a:rPr lang="nl-NL" smtClean="0"/>
              <a:t>13</a:t>
            </a:fld>
            <a:endParaRPr lang="nl-NL"/>
          </a:p>
        </p:txBody>
      </p:sp>
    </p:spTree>
    <p:extLst>
      <p:ext uri="{BB962C8B-B14F-4D97-AF65-F5344CB8AC3E}">
        <p14:creationId xmlns:p14="http://schemas.microsoft.com/office/powerpoint/2010/main" val="205889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a:xfrm>
            <a:off x="685800" y="1143000"/>
            <a:ext cx="5486400" cy="3086100"/>
          </a:xfrm>
        </p:spPr>
      </p:sp>
      <p:sp>
        <p:nvSpPr>
          <p:cNvPr id="3" name="Tijdelijke aanduiding voor notities 2"/>
          <p:cNvSpPr>
            <a:spLocks noGrp="1"/>
          </p:cNvSpPr>
          <p:nvPr>
            <p:ph type="body" idx="1"/>
          </p:nvPr>
        </p:nvSpPr>
        <p:spPr/>
        <p:txBody>
          <a:bodyPr/>
          <a:lstStyle/>
          <a:p>
            <a:endParaRPr lang="en-US" dirty="0"/>
          </a:p>
        </p:txBody>
      </p:sp>
      <p:sp>
        <p:nvSpPr>
          <p:cNvPr id="4" name="Tijdelijke aanduiding voor dianummer 3"/>
          <p:cNvSpPr>
            <a:spLocks noGrp="1"/>
          </p:cNvSpPr>
          <p:nvPr>
            <p:ph type="sldNum" sz="quarter" idx="10"/>
          </p:nvPr>
        </p:nvSpPr>
        <p:spPr/>
        <p:txBody>
          <a:bodyPr/>
          <a:lstStyle/>
          <a:p>
            <a:fld id="{E05A9740-BD37-4DCA-BDC4-7DBBAE15FA30}" type="slidenum">
              <a:rPr lang="en-US" smtClean="0"/>
              <a:t>15</a:t>
            </a:fld>
            <a:endParaRPr lang="en-US" dirty="0"/>
          </a:p>
        </p:txBody>
      </p:sp>
    </p:spTree>
    <p:extLst>
      <p:ext uri="{BB962C8B-B14F-4D97-AF65-F5344CB8AC3E}">
        <p14:creationId xmlns:p14="http://schemas.microsoft.com/office/powerpoint/2010/main" val="15214539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e Titel transparant">
    <p:bg>
      <p:bgPr>
        <a:solidFill>
          <a:schemeClr val="bg1"/>
        </a:solidFill>
        <a:effectLst/>
      </p:bgPr>
    </p:bg>
    <p:spTree>
      <p:nvGrpSpPr>
        <p:cNvPr id="1" name=""/>
        <p:cNvGrpSpPr/>
        <p:nvPr/>
      </p:nvGrpSpPr>
      <p:grpSpPr>
        <a:xfrm>
          <a:off x="0" y="0"/>
          <a:ext cx="0" cy="0"/>
          <a:chOff x="0" y="0"/>
          <a:chExt cx="0" cy="0"/>
        </a:xfrm>
      </p:grpSpPr>
      <p:sp>
        <p:nvSpPr>
          <p:cNvPr id="18" name="Instruction 17"/>
          <p:cNvSpPr txBox="1"/>
          <p:nvPr userDrawn="1"/>
        </p:nvSpPr>
        <p:spPr>
          <a:xfrm>
            <a:off x="-1818863" y="669454"/>
            <a:ext cx="1729409" cy="1015663"/>
          </a:xfrm>
          <a:prstGeom prst="rect">
            <a:avLst/>
          </a:prstGeom>
          <a:solidFill>
            <a:schemeClr val="accent6"/>
          </a:solidFill>
        </p:spPr>
        <p:txBody>
          <a:bodyPr wrap="square" rtlCol="0">
            <a:spAutoFit/>
          </a:bodyPr>
          <a:lstStyle/>
          <a:p>
            <a:endParaRPr lang="en-US" sz="750" dirty="0" smtClean="0">
              <a:solidFill>
                <a:schemeClr val="tx1"/>
              </a:solidFill>
            </a:endParaRPr>
          </a:p>
          <a:p>
            <a:r>
              <a:rPr lang="en-US" sz="750" dirty="0" smtClean="0">
                <a:solidFill>
                  <a:schemeClr val="tx1"/>
                </a:solidFill>
              </a:rPr>
              <a:t>Choose image by clicking on the image icon or replace an existing image with the right mouse button and choose Change image.</a:t>
            </a:r>
          </a:p>
          <a:p>
            <a:r>
              <a:rPr lang="en-US" sz="750" dirty="0" smtClean="0">
                <a:solidFill>
                  <a:schemeClr val="tx1"/>
                </a:solidFill>
              </a:rPr>
              <a:t>If necessary</a:t>
            </a:r>
            <a:r>
              <a:rPr lang="en-US" sz="750" baseline="0" dirty="0" smtClean="0">
                <a:solidFill>
                  <a:schemeClr val="tx1"/>
                </a:solidFill>
              </a:rPr>
              <a:t>, adjust the image with the cropping tool.</a:t>
            </a:r>
            <a:endParaRPr lang="en-US" sz="750" dirty="0" smtClean="0">
              <a:solidFill>
                <a:schemeClr val="tx1"/>
              </a:solidFill>
            </a:endParaRPr>
          </a:p>
          <a:p>
            <a:endParaRPr lang="en-US" sz="750" dirty="0" smtClean="0">
              <a:solidFill>
                <a:schemeClr val="tx1"/>
              </a:solidFill>
            </a:endParaRPr>
          </a:p>
        </p:txBody>
      </p:sp>
      <p:sp>
        <p:nvSpPr>
          <p:cNvPr id="15" name="Rechthoek 14"/>
          <p:cNvSpPr/>
          <p:nvPr userDrawn="1"/>
        </p:nvSpPr>
        <p:spPr>
          <a:xfrm>
            <a:off x="0" y="4104401"/>
            <a:ext cx="9144000" cy="10391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1" name="Faculty or Service 10"/>
          <p:cNvSpPr>
            <a:spLocks noGrp="1"/>
          </p:cNvSpPr>
          <p:nvPr>
            <p:ph type="body" sz="quarter" idx="10" hasCustomPrompt="1"/>
          </p:nvPr>
        </p:nvSpPr>
        <p:spPr>
          <a:xfrm>
            <a:off x="612000" y="4738371"/>
            <a:ext cx="7924800" cy="244078"/>
          </a:xfrm>
        </p:spPr>
        <p:txBody>
          <a:bodyPr/>
          <a:lstStyle>
            <a:lvl1pPr>
              <a:defRPr sz="1200"/>
            </a:lvl1pPr>
          </a:lstStyle>
          <a:p>
            <a:pPr lvl="0"/>
            <a:r>
              <a:rPr lang="en-US" dirty="0" smtClean="0"/>
              <a:t>Department, Sub department or Capacity group</a:t>
            </a:r>
          </a:p>
        </p:txBody>
      </p:sp>
      <p:pic>
        <p:nvPicPr>
          <p:cNvPr id="14" name="HeaderLogoTUe"/>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6919820" y="63254"/>
            <a:ext cx="2227942" cy="606200"/>
          </a:xfrm>
          <a:prstGeom prst="rect">
            <a:avLst/>
          </a:prstGeom>
        </p:spPr>
      </p:pic>
      <p:sp>
        <p:nvSpPr>
          <p:cNvPr id="13" name="Tijdelijke aanduiding voor afbeelding 12"/>
          <p:cNvSpPr>
            <a:spLocks noGrp="1"/>
          </p:cNvSpPr>
          <p:nvPr>
            <p:ph type="pic" sz="quarter" idx="11" hasCustomPrompt="1"/>
          </p:nvPr>
        </p:nvSpPr>
        <p:spPr>
          <a:xfrm>
            <a:off x="-1" y="685801"/>
            <a:ext cx="9144001" cy="3884612"/>
          </a:xfrm>
          <a:solidFill>
            <a:srgbClr val="F1EFEF"/>
          </a:solidFill>
        </p:spPr>
        <p:txBody>
          <a:bodyPr/>
          <a:lstStyle>
            <a:lvl1pPr>
              <a:defRPr/>
            </a:lvl1pPr>
          </a:lstStyle>
          <a:p>
            <a:r>
              <a:rPr lang="en-US" dirty="0" smtClean="0"/>
              <a:t>Image</a:t>
            </a:r>
            <a:endParaRPr lang="en-US" dirty="0"/>
          </a:p>
        </p:txBody>
      </p:sp>
      <p:sp>
        <p:nvSpPr>
          <p:cNvPr id="6" name="Name Function 5"/>
          <p:cNvSpPr>
            <a:spLocks noGrp="1"/>
          </p:cNvSpPr>
          <p:nvPr>
            <p:ph type="body" sz="quarter" idx="12" hasCustomPrompt="1"/>
          </p:nvPr>
        </p:nvSpPr>
        <p:spPr>
          <a:xfrm>
            <a:off x="-1" y="3943350"/>
            <a:ext cx="9144000" cy="627063"/>
          </a:xfrm>
          <a:solidFill>
            <a:schemeClr val="tx2">
              <a:alpha val="70000"/>
            </a:schemeClr>
          </a:solidFill>
        </p:spPr>
        <p:txBody>
          <a:bodyPr lIns="608400" rIns="608400" bIns="262800" anchor="b" anchorCtr="0"/>
          <a:lstStyle>
            <a:lvl1pPr>
              <a:lnSpc>
                <a:spcPts val="1200"/>
              </a:lnSpc>
              <a:spcBef>
                <a:spcPts val="0"/>
              </a:spcBef>
              <a:spcAft>
                <a:spcPts val="0"/>
              </a:spcAft>
              <a:defRPr sz="1200" baseline="0">
                <a:solidFill>
                  <a:schemeClr val="bg1"/>
                </a:solidFill>
              </a:defRPr>
            </a:lvl1pPr>
          </a:lstStyle>
          <a:p>
            <a:pPr lvl="0"/>
            <a:r>
              <a:rPr lang="en-US" dirty="0" smtClean="0"/>
              <a:t>Name, Function</a:t>
            </a:r>
          </a:p>
        </p:txBody>
      </p:sp>
      <p:sp>
        <p:nvSpPr>
          <p:cNvPr id="3" name="Ondertitel 2"/>
          <p:cNvSpPr>
            <a:spLocks noGrp="1"/>
          </p:cNvSpPr>
          <p:nvPr>
            <p:ph type="subTitle" idx="1" hasCustomPrompt="1"/>
          </p:nvPr>
        </p:nvSpPr>
        <p:spPr>
          <a:xfrm>
            <a:off x="1" y="3699001"/>
            <a:ext cx="9144001" cy="244349"/>
          </a:xfrm>
          <a:solidFill>
            <a:schemeClr val="tx2">
              <a:alpha val="70000"/>
            </a:schemeClr>
          </a:solidFill>
        </p:spPr>
        <p:txBody>
          <a:bodyPr lIns="608400" rIns="608400"/>
          <a:lstStyle>
            <a:lvl1pPr marL="0" indent="0" algn="l">
              <a:buNone/>
              <a:defRPr sz="1500" b="1">
                <a:solidFill>
                  <a:schemeClr val="bg1"/>
                </a:solidFill>
              </a:defRPr>
            </a:lvl1pPr>
            <a:lvl2pPr marL="257175" indent="0" algn="ctr">
              <a:buNone/>
              <a:defRPr sz="1125"/>
            </a:lvl2pPr>
            <a:lvl3pPr marL="514350" indent="0" algn="ctr">
              <a:buNone/>
              <a:defRPr sz="1013"/>
            </a:lvl3pPr>
            <a:lvl4pPr marL="771525" indent="0" algn="ctr">
              <a:buNone/>
              <a:defRPr sz="900"/>
            </a:lvl4pPr>
            <a:lvl5pPr marL="1028700" indent="0" algn="ctr">
              <a:buNone/>
              <a:defRPr sz="900"/>
            </a:lvl5pPr>
            <a:lvl6pPr marL="1285875" indent="0" algn="ctr">
              <a:buNone/>
              <a:defRPr sz="900"/>
            </a:lvl6pPr>
            <a:lvl7pPr marL="1543050" indent="0" algn="ctr">
              <a:buNone/>
              <a:defRPr sz="900"/>
            </a:lvl7pPr>
            <a:lvl8pPr marL="1800225" indent="0" algn="ctr">
              <a:buNone/>
              <a:defRPr sz="900"/>
            </a:lvl8pPr>
            <a:lvl9pPr marL="2057400" indent="0" algn="ctr">
              <a:buNone/>
              <a:defRPr sz="900"/>
            </a:lvl9pPr>
          </a:lstStyle>
          <a:p>
            <a:r>
              <a:rPr lang="en-US" dirty="0" smtClean="0"/>
              <a:t>Subtitle of the presentation</a:t>
            </a:r>
            <a:endParaRPr lang="en-US" dirty="0"/>
          </a:p>
        </p:txBody>
      </p:sp>
      <p:sp>
        <p:nvSpPr>
          <p:cNvPr id="2" name="Titel 1"/>
          <p:cNvSpPr>
            <a:spLocks noGrp="1"/>
          </p:cNvSpPr>
          <p:nvPr>
            <p:ph type="ctrTitle" hasCustomPrompt="1"/>
          </p:nvPr>
        </p:nvSpPr>
        <p:spPr>
          <a:xfrm>
            <a:off x="0" y="2850357"/>
            <a:ext cx="9144000" cy="848643"/>
          </a:xfrm>
          <a:solidFill>
            <a:schemeClr val="tx2">
              <a:alpha val="70000"/>
            </a:schemeClr>
          </a:solidFill>
        </p:spPr>
        <p:txBody>
          <a:bodyPr lIns="612000" tIns="306000" rIns="612000" anchor="t"/>
          <a:lstStyle>
            <a:lvl1pPr algn="l">
              <a:lnSpc>
                <a:spcPts val="2250"/>
              </a:lnSpc>
              <a:defRPr sz="2250">
                <a:solidFill>
                  <a:schemeClr val="bg1"/>
                </a:solidFill>
              </a:defRPr>
            </a:lvl1pPr>
          </a:lstStyle>
          <a:p>
            <a:r>
              <a:rPr lang="en-US" dirty="0" smtClean="0"/>
              <a:t>Title of the presentation over two lines</a:t>
            </a:r>
            <a:endParaRPr lang="en-US" dirty="0"/>
          </a:p>
        </p:txBody>
      </p:sp>
    </p:spTree>
    <p:extLst>
      <p:ext uri="{BB962C8B-B14F-4D97-AF65-F5344CB8AC3E}">
        <p14:creationId xmlns:p14="http://schemas.microsoft.com/office/powerpoint/2010/main" val="3464295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a:lvl1pPr>
          </a:lstStyle>
          <a:p>
            <a:r>
              <a:rPr lang="en-US" dirty="0" smtClean="0"/>
              <a:t>Slide title</a:t>
            </a:r>
            <a:endParaRPr lang="en-US" dirty="0"/>
          </a:p>
        </p:txBody>
      </p:sp>
      <p:sp>
        <p:nvSpPr>
          <p:cNvPr id="3" name="Tijdelijke aanduiding voor inhoud 2"/>
          <p:cNvSpPr>
            <a:spLocks noGrp="1"/>
          </p:cNvSpPr>
          <p:nvPr>
            <p:ph idx="1" hasCustomPrompt="1"/>
          </p:nvPr>
        </p:nvSpPr>
        <p:spPr>
          <a:xfrm>
            <a:off x="610100" y="1260000"/>
            <a:ext cx="7922712" cy="3310413"/>
          </a:xfrm>
        </p:spPr>
        <p:txBody>
          <a:bodyPr/>
          <a:lstStyle>
            <a:lvl1pPr>
              <a:defRPr/>
            </a:lvl1pPr>
          </a:lstStyle>
          <a:p>
            <a:pPr lvl="0"/>
            <a:r>
              <a:rPr lang="en-US" dirty="0" smtClean="0"/>
              <a:t>Slide text</a:t>
            </a:r>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en-US" dirty="0"/>
          </a:p>
        </p:txBody>
      </p:sp>
      <p:sp>
        <p:nvSpPr>
          <p:cNvPr id="6" name="Tijdelijke aanduiding voor dianummer 5"/>
          <p:cNvSpPr>
            <a:spLocks noGrp="1"/>
          </p:cNvSpPr>
          <p:nvPr>
            <p:ph type="sldNum" sz="quarter" idx="12"/>
          </p:nvPr>
        </p:nvSpPr>
        <p:spPr/>
        <p:txBody>
          <a:bodyPr/>
          <a:lstStyle/>
          <a:p>
            <a:fld id="{B7CEC10D-CD46-426F-915E-6C78530279CB}" type="slidenum">
              <a:rPr lang="en-US" smtClean="0"/>
              <a:t>‹#›</a:t>
            </a:fld>
            <a:endParaRPr lang="en-US" dirty="0"/>
          </a:p>
        </p:txBody>
      </p:sp>
      <p:sp>
        <p:nvSpPr>
          <p:cNvPr id="8" name="Tekstvak 7"/>
          <p:cNvSpPr txBox="1"/>
          <p:nvPr userDrawn="1"/>
        </p:nvSpPr>
        <p:spPr>
          <a:xfrm>
            <a:off x="-1818864" y="1193732"/>
            <a:ext cx="1769165" cy="2183088"/>
          </a:xfrm>
          <a:prstGeom prst="rect">
            <a:avLst/>
          </a:prstGeom>
          <a:solidFill>
            <a:schemeClr val="accent6"/>
          </a:solidFill>
        </p:spPr>
        <p:txBody>
          <a:bodyPr wrap="square" rtlCol="0">
            <a:noAutofit/>
          </a:bodyPr>
          <a:lstStyle/>
          <a:p>
            <a:r>
              <a:rPr lang="en-US" sz="750" dirty="0" smtClean="0"/>
              <a:t>Format the text by increasing or decreasing the list level.</a:t>
            </a:r>
          </a:p>
          <a:p>
            <a:endParaRPr lang="en-US" sz="750" dirty="0" smtClean="0"/>
          </a:p>
          <a:p>
            <a:r>
              <a:rPr lang="en-US" sz="750" dirty="0" smtClean="0"/>
              <a:t>Place cursor in the text and use these </a:t>
            </a:r>
          </a:p>
          <a:p>
            <a:r>
              <a:rPr lang="en-US" sz="750" dirty="0" smtClean="0"/>
              <a:t>2 buttons (tab Start - group Paragraph)</a:t>
            </a:r>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r>
              <a:rPr lang="en-US" sz="750" dirty="0" smtClean="0"/>
              <a:t>1 = Normal text</a:t>
            </a:r>
          </a:p>
          <a:p>
            <a:r>
              <a:rPr lang="en-US" sz="900" dirty="0" smtClean="0"/>
              <a:t>2 = Paragraph text</a:t>
            </a:r>
          </a:p>
          <a:p>
            <a:r>
              <a:rPr lang="en-US" sz="750" dirty="0" smtClean="0"/>
              <a:t>3 = • text</a:t>
            </a:r>
          </a:p>
          <a:p>
            <a:r>
              <a:rPr lang="en-US" sz="750" dirty="0" smtClean="0"/>
              <a:t>4 =    • text</a:t>
            </a:r>
          </a:p>
          <a:p>
            <a:r>
              <a:rPr lang="en-US" sz="750" dirty="0" smtClean="0"/>
              <a:t>5 =       • text</a:t>
            </a:r>
            <a:endParaRPr lang="en-US" sz="750" b="1" baseline="0" dirty="0" smtClean="0"/>
          </a:p>
        </p:txBody>
      </p:sp>
      <p:pic>
        <p:nvPicPr>
          <p:cNvPr id="10" name="Afbeelding 9"/>
          <p:cNvPicPr>
            <a:picLocks noChangeAspect="1"/>
          </p:cNvPicPr>
          <p:nvPr userDrawn="1"/>
        </p:nvPicPr>
        <p:blipFill>
          <a:blip r:embed="rId2"/>
          <a:stretch>
            <a:fillRect/>
          </a:stretch>
        </p:blipFill>
        <p:spPr>
          <a:xfrm>
            <a:off x="-1580216" y="1875513"/>
            <a:ext cx="964406" cy="685800"/>
          </a:xfrm>
          <a:prstGeom prst="rect">
            <a:avLst/>
          </a:prstGeom>
        </p:spPr>
      </p:pic>
    </p:spTree>
    <p:extLst>
      <p:ext uri="{BB962C8B-B14F-4D97-AF65-F5344CB8AC3E}">
        <p14:creationId xmlns:p14="http://schemas.microsoft.com/office/powerpoint/2010/main" val="308458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kst in 2 kolommen">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12000" y="626165"/>
            <a:ext cx="3600000" cy="3943454"/>
          </a:xfrm>
        </p:spPr>
        <p:txBody>
          <a:bodyPr/>
          <a:lstStyle>
            <a:lvl1pPr>
              <a:defRPr/>
            </a:lvl1pPr>
          </a:lstStyle>
          <a:p>
            <a:pPr lvl="0"/>
            <a:r>
              <a:rPr lang="en-US" dirty="0" smtClean="0"/>
              <a:t>Slide text</a:t>
            </a:r>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en-US" dirty="0"/>
          </a:p>
        </p:txBody>
      </p:sp>
      <p:sp>
        <p:nvSpPr>
          <p:cNvPr id="4" name="Tijdelijke aanduiding voor inhoud 3"/>
          <p:cNvSpPr>
            <a:spLocks noGrp="1"/>
          </p:cNvSpPr>
          <p:nvPr>
            <p:ph sz="half" idx="2" hasCustomPrompt="1"/>
          </p:nvPr>
        </p:nvSpPr>
        <p:spPr>
          <a:xfrm>
            <a:off x="4629150" y="626165"/>
            <a:ext cx="3600000" cy="3943454"/>
          </a:xfrm>
        </p:spPr>
        <p:txBody>
          <a:bodyPr/>
          <a:lstStyle>
            <a:lvl1pPr>
              <a:defRPr/>
            </a:lvl1pPr>
          </a:lstStyle>
          <a:p>
            <a:pPr lvl="0"/>
            <a:r>
              <a:rPr lang="en-US" dirty="0" smtClean="0"/>
              <a:t>Slide text</a:t>
            </a:r>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en-US" dirty="0"/>
          </a:p>
        </p:txBody>
      </p:sp>
      <p:sp>
        <p:nvSpPr>
          <p:cNvPr id="6" name="Tijdelijke aanduiding voor voettekst 5"/>
          <p:cNvSpPr>
            <a:spLocks noGrp="1"/>
          </p:cNvSpPr>
          <p:nvPr>
            <p:ph type="ftr" sz="quarter" idx="11"/>
          </p:nvPr>
        </p:nvSpPr>
        <p:spPr/>
        <p:txBody>
          <a:bodyPr/>
          <a:lstStyle/>
          <a:p>
            <a:r>
              <a:rPr lang="en-US" smtClean="0"/>
              <a:t>DASSICO - DAta Storing and Structuring for Information disCOvery in AgTech</a:t>
            </a:r>
            <a:endParaRPr lang="en-US" dirty="0"/>
          </a:p>
        </p:txBody>
      </p:sp>
      <p:sp>
        <p:nvSpPr>
          <p:cNvPr id="7" name="Tijdelijke aanduiding voor dianummer 6"/>
          <p:cNvSpPr>
            <a:spLocks noGrp="1"/>
          </p:cNvSpPr>
          <p:nvPr>
            <p:ph type="sldNum" sz="quarter" idx="12"/>
          </p:nvPr>
        </p:nvSpPr>
        <p:spPr/>
        <p:txBody>
          <a:bodyPr/>
          <a:lstStyle/>
          <a:p>
            <a:fld id="{B7CEC10D-CD46-426F-915E-6C78530279CB}" type="slidenum">
              <a:rPr lang="en-US" smtClean="0"/>
              <a:t>‹#›</a:t>
            </a:fld>
            <a:endParaRPr lang="en-US" dirty="0"/>
          </a:p>
        </p:txBody>
      </p:sp>
      <p:sp>
        <p:nvSpPr>
          <p:cNvPr id="10" name="Tekstvak 9"/>
          <p:cNvSpPr txBox="1"/>
          <p:nvPr userDrawn="1"/>
        </p:nvSpPr>
        <p:spPr>
          <a:xfrm>
            <a:off x="-1818864" y="1193732"/>
            <a:ext cx="1769165" cy="2183088"/>
          </a:xfrm>
          <a:prstGeom prst="rect">
            <a:avLst/>
          </a:prstGeom>
          <a:solidFill>
            <a:schemeClr val="accent6"/>
          </a:solidFill>
        </p:spPr>
        <p:txBody>
          <a:bodyPr wrap="square" rtlCol="0">
            <a:noAutofit/>
          </a:bodyPr>
          <a:lstStyle/>
          <a:p>
            <a:r>
              <a:rPr lang="en-US" sz="750" dirty="0" smtClean="0"/>
              <a:t>Format the text by increasing or decreasing the list level.</a:t>
            </a:r>
          </a:p>
          <a:p>
            <a:endParaRPr lang="en-US" sz="750" dirty="0" smtClean="0"/>
          </a:p>
          <a:p>
            <a:r>
              <a:rPr lang="en-US" sz="750" dirty="0" smtClean="0"/>
              <a:t>Place cursor in the text and use these </a:t>
            </a:r>
          </a:p>
          <a:p>
            <a:r>
              <a:rPr lang="en-US" sz="750" dirty="0" smtClean="0"/>
              <a:t>2 buttons (tab Start - group Paragraph)</a:t>
            </a:r>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r>
              <a:rPr lang="en-US" sz="750" dirty="0" smtClean="0"/>
              <a:t>1 = Normal text</a:t>
            </a:r>
          </a:p>
          <a:p>
            <a:r>
              <a:rPr lang="en-US" sz="900" dirty="0" smtClean="0"/>
              <a:t>2 = Paragraph text</a:t>
            </a:r>
          </a:p>
          <a:p>
            <a:r>
              <a:rPr lang="en-US" sz="750" dirty="0" smtClean="0"/>
              <a:t>3 = • text</a:t>
            </a:r>
          </a:p>
          <a:p>
            <a:r>
              <a:rPr lang="en-US" sz="750" dirty="0" smtClean="0"/>
              <a:t>4 =    • text</a:t>
            </a:r>
          </a:p>
          <a:p>
            <a:r>
              <a:rPr lang="en-US" sz="750" dirty="0" smtClean="0"/>
              <a:t>5 =       • text</a:t>
            </a:r>
            <a:endParaRPr lang="en-US" sz="750" b="1" baseline="0" dirty="0" smtClean="0"/>
          </a:p>
        </p:txBody>
      </p:sp>
      <p:pic>
        <p:nvPicPr>
          <p:cNvPr id="12" name="Afbeelding 11"/>
          <p:cNvPicPr>
            <a:picLocks noChangeAspect="1"/>
          </p:cNvPicPr>
          <p:nvPr userDrawn="1"/>
        </p:nvPicPr>
        <p:blipFill>
          <a:blip r:embed="rId2"/>
          <a:stretch>
            <a:fillRect/>
          </a:stretch>
        </p:blipFill>
        <p:spPr>
          <a:xfrm>
            <a:off x="-1580216" y="1875513"/>
            <a:ext cx="964406" cy="685800"/>
          </a:xfrm>
          <a:prstGeom prst="rect">
            <a:avLst/>
          </a:prstGeom>
        </p:spPr>
      </p:pic>
    </p:spTree>
    <p:extLst>
      <p:ext uri="{BB962C8B-B14F-4D97-AF65-F5344CB8AC3E}">
        <p14:creationId xmlns:p14="http://schemas.microsoft.com/office/powerpoint/2010/main" val="29420472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kst links - Foto rechts">
    <p:spTree>
      <p:nvGrpSpPr>
        <p:cNvPr id="1" name=""/>
        <p:cNvGrpSpPr/>
        <p:nvPr/>
      </p:nvGrpSpPr>
      <p:grpSpPr>
        <a:xfrm>
          <a:off x="0" y="0"/>
          <a:ext cx="0" cy="0"/>
          <a:chOff x="0" y="0"/>
          <a:chExt cx="0" cy="0"/>
        </a:xfrm>
      </p:grpSpPr>
      <p:sp>
        <p:nvSpPr>
          <p:cNvPr id="3" name="Tijdelijke aanduiding voor inhoud 2"/>
          <p:cNvSpPr>
            <a:spLocks noGrp="1"/>
          </p:cNvSpPr>
          <p:nvPr>
            <p:ph sz="half" idx="1" hasCustomPrompt="1"/>
          </p:nvPr>
        </p:nvSpPr>
        <p:spPr>
          <a:xfrm>
            <a:off x="612000" y="626165"/>
            <a:ext cx="3600000" cy="3943454"/>
          </a:xfrm>
        </p:spPr>
        <p:txBody>
          <a:bodyPr/>
          <a:lstStyle>
            <a:lvl1pPr>
              <a:defRPr/>
            </a:lvl1pPr>
          </a:lstStyle>
          <a:p>
            <a:pPr lvl="0"/>
            <a:r>
              <a:rPr lang="en-US" dirty="0" smtClean="0"/>
              <a:t>Slide text</a:t>
            </a:r>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en-US" dirty="0"/>
          </a:p>
        </p:txBody>
      </p:sp>
      <p:sp>
        <p:nvSpPr>
          <p:cNvPr id="6" name="Tijdelijke aanduiding voor voettekst 5"/>
          <p:cNvSpPr>
            <a:spLocks noGrp="1"/>
          </p:cNvSpPr>
          <p:nvPr>
            <p:ph type="ftr" sz="quarter" idx="11"/>
          </p:nvPr>
        </p:nvSpPr>
        <p:spPr/>
        <p:txBody>
          <a:bodyPr/>
          <a:lstStyle/>
          <a:p>
            <a:r>
              <a:rPr lang="en-US" smtClean="0"/>
              <a:t>DASSICO - DAta Storing and Structuring for Information disCOvery in AgTech</a:t>
            </a:r>
            <a:endParaRPr lang="en-US" dirty="0"/>
          </a:p>
        </p:txBody>
      </p:sp>
      <p:sp>
        <p:nvSpPr>
          <p:cNvPr id="7" name="Tijdelijke aanduiding voor dianummer 6"/>
          <p:cNvSpPr>
            <a:spLocks noGrp="1"/>
          </p:cNvSpPr>
          <p:nvPr>
            <p:ph type="sldNum" sz="quarter" idx="12"/>
          </p:nvPr>
        </p:nvSpPr>
        <p:spPr/>
        <p:txBody>
          <a:bodyPr/>
          <a:lstStyle/>
          <a:p>
            <a:fld id="{B7CEC10D-CD46-426F-915E-6C78530279CB}" type="slidenum">
              <a:rPr lang="en-US" smtClean="0"/>
              <a:t>‹#›</a:t>
            </a:fld>
            <a:endParaRPr lang="en-US" dirty="0"/>
          </a:p>
        </p:txBody>
      </p:sp>
      <p:sp>
        <p:nvSpPr>
          <p:cNvPr id="5" name="Tijdelijke aanduiding voor afbeelding 4"/>
          <p:cNvSpPr>
            <a:spLocks noGrp="1"/>
          </p:cNvSpPr>
          <p:nvPr>
            <p:ph type="pic" sz="quarter" idx="13" hasCustomPrompt="1"/>
          </p:nvPr>
        </p:nvSpPr>
        <p:spPr>
          <a:xfrm>
            <a:off x="4574483" y="-1"/>
            <a:ext cx="4572000" cy="4569619"/>
          </a:xfrm>
        </p:spPr>
        <p:txBody>
          <a:bodyPr/>
          <a:lstStyle>
            <a:lvl1pPr>
              <a:defRPr/>
            </a:lvl1pPr>
          </a:lstStyle>
          <a:p>
            <a:r>
              <a:rPr lang="en-US" dirty="0" smtClean="0"/>
              <a:t>Image</a:t>
            </a:r>
            <a:endParaRPr lang="en-US" dirty="0"/>
          </a:p>
        </p:txBody>
      </p:sp>
      <p:sp>
        <p:nvSpPr>
          <p:cNvPr id="8" name="Tekstvak 7"/>
          <p:cNvSpPr txBox="1"/>
          <p:nvPr userDrawn="1"/>
        </p:nvSpPr>
        <p:spPr>
          <a:xfrm>
            <a:off x="-1818864" y="1193732"/>
            <a:ext cx="1769165" cy="2183088"/>
          </a:xfrm>
          <a:prstGeom prst="rect">
            <a:avLst/>
          </a:prstGeom>
          <a:solidFill>
            <a:schemeClr val="accent6"/>
          </a:solidFill>
        </p:spPr>
        <p:txBody>
          <a:bodyPr wrap="square" rtlCol="0">
            <a:noAutofit/>
          </a:bodyPr>
          <a:lstStyle/>
          <a:p>
            <a:r>
              <a:rPr lang="en-US" sz="750" dirty="0" smtClean="0"/>
              <a:t>Format the text by increasing or decreasing the list level.</a:t>
            </a:r>
          </a:p>
          <a:p>
            <a:endParaRPr lang="en-US" sz="750" dirty="0" smtClean="0"/>
          </a:p>
          <a:p>
            <a:r>
              <a:rPr lang="en-US" sz="750" dirty="0" smtClean="0"/>
              <a:t>Place cursor in the text and use these </a:t>
            </a:r>
          </a:p>
          <a:p>
            <a:r>
              <a:rPr lang="en-US" sz="750" dirty="0" smtClean="0"/>
              <a:t>2 buttons (tab Start - group Paragraph)</a:t>
            </a:r>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r>
              <a:rPr lang="en-US" sz="750" dirty="0" smtClean="0"/>
              <a:t>1 = Normal text</a:t>
            </a:r>
          </a:p>
          <a:p>
            <a:r>
              <a:rPr lang="en-US" sz="900" dirty="0" smtClean="0"/>
              <a:t>2 = Paragraph text</a:t>
            </a:r>
          </a:p>
          <a:p>
            <a:r>
              <a:rPr lang="en-US" sz="750" dirty="0" smtClean="0"/>
              <a:t>3 = • text</a:t>
            </a:r>
          </a:p>
          <a:p>
            <a:r>
              <a:rPr lang="en-US" sz="750" dirty="0" smtClean="0"/>
              <a:t>4 =    • text</a:t>
            </a:r>
          </a:p>
          <a:p>
            <a:r>
              <a:rPr lang="en-US" sz="750" dirty="0" smtClean="0"/>
              <a:t>5 =       • text</a:t>
            </a:r>
            <a:endParaRPr lang="en-US" sz="750" b="1" baseline="0" dirty="0" smtClean="0"/>
          </a:p>
        </p:txBody>
      </p:sp>
      <p:pic>
        <p:nvPicPr>
          <p:cNvPr id="9" name="Afbeelding 8"/>
          <p:cNvPicPr>
            <a:picLocks noChangeAspect="1"/>
          </p:cNvPicPr>
          <p:nvPr userDrawn="1"/>
        </p:nvPicPr>
        <p:blipFill>
          <a:blip r:embed="rId2"/>
          <a:stretch>
            <a:fillRect/>
          </a:stretch>
        </p:blipFill>
        <p:spPr>
          <a:xfrm>
            <a:off x="-1580216" y="1875513"/>
            <a:ext cx="964406" cy="685800"/>
          </a:xfrm>
          <a:prstGeom prst="rect">
            <a:avLst/>
          </a:prstGeom>
        </p:spPr>
      </p:pic>
    </p:spTree>
    <p:extLst>
      <p:ext uri="{BB962C8B-B14F-4D97-AF65-F5344CB8AC3E}">
        <p14:creationId xmlns:p14="http://schemas.microsoft.com/office/powerpoint/2010/main" val="1835120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bject Blauwe achtergrond">
    <p:bg>
      <p:bgPr>
        <a:solidFill>
          <a:schemeClr val="accent2"/>
        </a:solidFill>
        <a:effectLst/>
      </p:bgPr>
    </p:bg>
    <p:spTree>
      <p:nvGrpSpPr>
        <p:cNvPr id="1" name=""/>
        <p:cNvGrpSpPr/>
        <p:nvPr/>
      </p:nvGrpSpPr>
      <p:grpSpPr>
        <a:xfrm>
          <a:off x="0" y="0"/>
          <a:ext cx="0" cy="0"/>
          <a:chOff x="0" y="0"/>
          <a:chExt cx="0" cy="0"/>
        </a:xfrm>
      </p:grpSpPr>
      <p:sp>
        <p:nvSpPr>
          <p:cNvPr id="3" name="Tijdelijke aanduiding voor voettekst 2"/>
          <p:cNvSpPr>
            <a:spLocks noGrp="1"/>
          </p:cNvSpPr>
          <p:nvPr>
            <p:ph type="ftr" sz="quarter" idx="10"/>
          </p:nvPr>
        </p:nvSpPr>
        <p:spPr/>
        <p:txBody>
          <a:bodyPr/>
          <a:lstStyle/>
          <a:p>
            <a:r>
              <a:rPr lang="en-US" smtClean="0"/>
              <a:t>DASSICO - DAta Storing and Structuring for Information disCOvery in AgTech</a:t>
            </a:r>
            <a:endParaRPr lang="en-US" dirty="0"/>
          </a:p>
        </p:txBody>
      </p:sp>
      <p:sp>
        <p:nvSpPr>
          <p:cNvPr id="4" name="Tijdelijke aanduiding voor dianummer 3"/>
          <p:cNvSpPr>
            <a:spLocks noGrp="1"/>
          </p:cNvSpPr>
          <p:nvPr>
            <p:ph type="sldNum" sz="quarter" idx="11"/>
          </p:nvPr>
        </p:nvSpPr>
        <p:spPr/>
        <p:txBody>
          <a:bodyPr/>
          <a:lstStyle/>
          <a:p>
            <a:fld id="{B7CEC10D-CD46-426F-915E-6C78530279CB}" type="slidenum">
              <a:rPr lang="en-US" smtClean="0"/>
              <a:pPr/>
              <a:t>‹#›</a:t>
            </a:fld>
            <a:endParaRPr lang="en-US" dirty="0"/>
          </a:p>
        </p:txBody>
      </p:sp>
      <p:sp>
        <p:nvSpPr>
          <p:cNvPr id="13" name="Titel 1"/>
          <p:cNvSpPr>
            <a:spLocks noGrp="1"/>
          </p:cNvSpPr>
          <p:nvPr>
            <p:ph type="title" hasCustomPrompt="1"/>
          </p:nvPr>
        </p:nvSpPr>
        <p:spPr>
          <a:xfrm>
            <a:off x="612000" y="544228"/>
            <a:ext cx="7923213" cy="394448"/>
          </a:xfrm>
        </p:spPr>
        <p:txBody>
          <a:bodyPr/>
          <a:lstStyle>
            <a:lvl1pPr>
              <a:defRPr>
                <a:solidFill>
                  <a:schemeClr val="bg1"/>
                </a:solidFill>
              </a:defRPr>
            </a:lvl1pPr>
          </a:lstStyle>
          <a:p>
            <a:r>
              <a:rPr lang="en-US" dirty="0" smtClean="0"/>
              <a:t>Slide title</a:t>
            </a:r>
            <a:endParaRPr lang="en-US" dirty="0"/>
          </a:p>
        </p:txBody>
      </p:sp>
      <p:sp>
        <p:nvSpPr>
          <p:cNvPr id="14" name="Tijdelijke aanduiding voor inhoud 2"/>
          <p:cNvSpPr>
            <a:spLocks noGrp="1"/>
          </p:cNvSpPr>
          <p:nvPr>
            <p:ph idx="1" hasCustomPrompt="1"/>
          </p:nvPr>
        </p:nvSpPr>
        <p:spPr>
          <a:xfrm>
            <a:off x="610100" y="1260000"/>
            <a:ext cx="7922712" cy="3310413"/>
          </a:xfrm>
        </p:spPr>
        <p:txBody>
          <a:bodyPr/>
          <a:lstStyle>
            <a:lvl1pPr>
              <a:defRPr>
                <a:solidFill>
                  <a:schemeClr val="bg1"/>
                </a:solidFill>
              </a:defRPr>
            </a:lvl1pPr>
            <a:lvl2pP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defRPr>
                <a:solidFill>
                  <a:schemeClr val="bg1"/>
                </a:solidFill>
              </a:defRPr>
            </a:lvl5pPr>
          </a:lstStyle>
          <a:p>
            <a:pPr lvl="0"/>
            <a:r>
              <a:rPr lang="en-US" dirty="0" smtClean="0"/>
              <a:t>Slide text</a:t>
            </a:r>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en-US" dirty="0"/>
          </a:p>
        </p:txBody>
      </p:sp>
      <p:sp>
        <p:nvSpPr>
          <p:cNvPr id="8" name="Tekstvak 7"/>
          <p:cNvSpPr txBox="1"/>
          <p:nvPr userDrawn="1"/>
        </p:nvSpPr>
        <p:spPr>
          <a:xfrm>
            <a:off x="-1818864" y="1193732"/>
            <a:ext cx="1769165" cy="2183088"/>
          </a:xfrm>
          <a:prstGeom prst="rect">
            <a:avLst/>
          </a:prstGeom>
          <a:solidFill>
            <a:schemeClr val="accent6"/>
          </a:solidFill>
        </p:spPr>
        <p:txBody>
          <a:bodyPr wrap="square" rtlCol="0">
            <a:noAutofit/>
          </a:bodyPr>
          <a:lstStyle/>
          <a:p>
            <a:r>
              <a:rPr lang="en-US" sz="750" dirty="0" smtClean="0"/>
              <a:t>Format the text by increasing or decreasing the list level.</a:t>
            </a:r>
          </a:p>
          <a:p>
            <a:endParaRPr lang="en-US" sz="750" dirty="0" smtClean="0"/>
          </a:p>
          <a:p>
            <a:r>
              <a:rPr lang="en-US" sz="750" dirty="0" smtClean="0"/>
              <a:t>Place cursor in the text and use these </a:t>
            </a:r>
          </a:p>
          <a:p>
            <a:r>
              <a:rPr lang="en-US" sz="750" dirty="0" smtClean="0"/>
              <a:t>2 buttons (tab Start - group Paragraph)</a:t>
            </a:r>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r>
              <a:rPr lang="en-US" sz="750" dirty="0" smtClean="0"/>
              <a:t>1 = Normal text</a:t>
            </a:r>
          </a:p>
          <a:p>
            <a:r>
              <a:rPr lang="en-US" sz="900" dirty="0" smtClean="0"/>
              <a:t>2 = Paragraph text</a:t>
            </a:r>
          </a:p>
          <a:p>
            <a:r>
              <a:rPr lang="en-US" sz="750" dirty="0" smtClean="0"/>
              <a:t>3 = • text</a:t>
            </a:r>
          </a:p>
          <a:p>
            <a:r>
              <a:rPr lang="en-US" sz="750" dirty="0" smtClean="0"/>
              <a:t>4 =    • text</a:t>
            </a:r>
          </a:p>
          <a:p>
            <a:r>
              <a:rPr lang="en-US" sz="750" dirty="0" smtClean="0"/>
              <a:t>5 =       • text</a:t>
            </a:r>
            <a:endParaRPr lang="en-US" sz="750" b="1" baseline="0" dirty="0" smtClean="0"/>
          </a:p>
        </p:txBody>
      </p:sp>
      <p:pic>
        <p:nvPicPr>
          <p:cNvPr id="9" name="Afbeelding 8"/>
          <p:cNvPicPr>
            <a:picLocks noChangeAspect="1"/>
          </p:cNvPicPr>
          <p:nvPr userDrawn="1"/>
        </p:nvPicPr>
        <p:blipFill>
          <a:blip r:embed="rId2"/>
          <a:stretch>
            <a:fillRect/>
          </a:stretch>
        </p:blipFill>
        <p:spPr>
          <a:xfrm>
            <a:off x="-1580216" y="1875513"/>
            <a:ext cx="964406" cy="685800"/>
          </a:xfrm>
          <a:prstGeom prst="rect">
            <a:avLst/>
          </a:prstGeom>
        </p:spPr>
      </p:pic>
    </p:spTree>
    <p:extLst>
      <p:ext uri="{BB962C8B-B14F-4D97-AF65-F5344CB8AC3E}">
        <p14:creationId xmlns:p14="http://schemas.microsoft.com/office/powerpoint/2010/main" val="2327325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el tabel en tekst">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12000" y="544228"/>
            <a:ext cx="7923213" cy="394448"/>
          </a:xfrm>
        </p:spPr>
        <p:txBody>
          <a:bodyPr/>
          <a:lstStyle>
            <a:lvl1pPr>
              <a:defRPr sz="1950" b="0" baseline="0"/>
            </a:lvl1pPr>
          </a:lstStyle>
          <a:p>
            <a:r>
              <a:rPr lang="en-US" dirty="0" smtClean="0"/>
              <a:t>Table Title</a:t>
            </a:r>
            <a:endParaRPr lang="en-US" dirty="0"/>
          </a:p>
        </p:txBody>
      </p:sp>
      <p:sp>
        <p:nvSpPr>
          <p:cNvPr id="3" name="Tijdelijke aanduiding voor inhoud 2"/>
          <p:cNvSpPr>
            <a:spLocks noGrp="1"/>
          </p:cNvSpPr>
          <p:nvPr>
            <p:ph idx="1" hasCustomPrompt="1"/>
          </p:nvPr>
        </p:nvSpPr>
        <p:spPr>
          <a:xfrm>
            <a:off x="610100" y="2706657"/>
            <a:ext cx="7922712" cy="1862962"/>
          </a:xfrm>
        </p:spPr>
        <p:txBody>
          <a:bodyPr/>
          <a:lstStyle>
            <a:lvl1pPr>
              <a:defRPr/>
            </a:lvl1pPr>
          </a:lstStyle>
          <a:p>
            <a:pPr lvl="0"/>
            <a:r>
              <a:rPr lang="en-US" dirty="0" smtClean="0"/>
              <a:t>Slide text</a:t>
            </a:r>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en-US" dirty="0"/>
          </a:p>
        </p:txBody>
      </p:sp>
      <p:sp>
        <p:nvSpPr>
          <p:cNvPr id="5" name="Tijdelijke aanduiding voor voettekst 4"/>
          <p:cNvSpPr>
            <a:spLocks noGrp="1"/>
          </p:cNvSpPr>
          <p:nvPr>
            <p:ph type="ftr" sz="quarter" idx="11"/>
          </p:nvPr>
        </p:nvSpPr>
        <p:spPr/>
        <p:txBody>
          <a:bodyPr/>
          <a:lstStyle/>
          <a:p>
            <a:r>
              <a:rPr lang="en-US" smtClean="0"/>
              <a:t>DASSICO - DAta Storing and Structuring for Information disCOvery in AgTech</a:t>
            </a:r>
            <a:endParaRPr lang="en-US" dirty="0"/>
          </a:p>
        </p:txBody>
      </p:sp>
      <p:sp>
        <p:nvSpPr>
          <p:cNvPr id="6" name="Tijdelijke aanduiding voor dianummer 5"/>
          <p:cNvSpPr>
            <a:spLocks noGrp="1"/>
          </p:cNvSpPr>
          <p:nvPr>
            <p:ph type="sldNum" sz="quarter" idx="12"/>
          </p:nvPr>
        </p:nvSpPr>
        <p:spPr/>
        <p:txBody>
          <a:bodyPr/>
          <a:lstStyle/>
          <a:p>
            <a:fld id="{B7CEC10D-CD46-426F-915E-6C78530279CB}" type="slidenum">
              <a:rPr lang="en-US" smtClean="0"/>
              <a:t>‹#›</a:t>
            </a:fld>
            <a:endParaRPr lang="en-US" dirty="0"/>
          </a:p>
        </p:txBody>
      </p:sp>
      <p:sp>
        <p:nvSpPr>
          <p:cNvPr id="7" name="Tijdelijke aanduiding voor tabel 6"/>
          <p:cNvSpPr>
            <a:spLocks noGrp="1"/>
          </p:cNvSpPr>
          <p:nvPr>
            <p:ph type="tbl" sz="quarter" idx="13" hasCustomPrompt="1"/>
          </p:nvPr>
        </p:nvSpPr>
        <p:spPr>
          <a:xfrm>
            <a:off x="612000" y="1073582"/>
            <a:ext cx="7924800" cy="1498168"/>
          </a:xfrm>
        </p:spPr>
        <p:txBody>
          <a:bodyPr/>
          <a:lstStyle>
            <a:lvl1pPr>
              <a:defRPr/>
            </a:lvl1pPr>
          </a:lstStyle>
          <a:p>
            <a:r>
              <a:rPr lang="en-US" dirty="0" smtClean="0"/>
              <a:t>Table</a:t>
            </a:r>
            <a:endParaRPr lang="en-US" dirty="0"/>
          </a:p>
        </p:txBody>
      </p:sp>
      <p:sp>
        <p:nvSpPr>
          <p:cNvPr id="11" name="Tekstvak 10"/>
          <p:cNvSpPr txBox="1"/>
          <p:nvPr userDrawn="1"/>
        </p:nvSpPr>
        <p:spPr>
          <a:xfrm>
            <a:off x="-1818863" y="1086899"/>
            <a:ext cx="1729409" cy="207749"/>
          </a:xfrm>
          <a:prstGeom prst="rect">
            <a:avLst/>
          </a:prstGeom>
          <a:solidFill>
            <a:schemeClr val="accent6"/>
          </a:solidFill>
        </p:spPr>
        <p:txBody>
          <a:bodyPr wrap="square" rtlCol="0">
            <a:spAutoFit/>
          </a:bodyPr>
          <a:lstStyle/>
          <a:p>
            <a:r>
              <a:rPr lang="en-US" sz="750" baseline="0" dirty="0" smtClean="0">
                <a:solidFill>
                  <a:schemeClr val="tx1"/>
                </a:solidFill>
              </a:rPr>
              <a:t>Add table by clicking on table icon</a:t>
            </a:r>
            <a:endParaRPr lang="en-US" sz="750" dirty="0">
              <a:solidFill>
                <a:schemeClr val="tx1"/>
              </a:solidFill>
            </a:endParaRPr>
          </a:p>
        </p:txBody>
      </p:sp>
      <p:sp>
        <p:nvSpPr>
          <p:cNvPr id="10" name="Tekstvak 9"/>
          <p:cNvSpPr txBox="1"/>
          <p:nvPr userDrawn="1"/>
        </p:nvSpPr>
        <p:spPr>
          <a:xfrm>
            <a:off x="-1818864" y="2384357"/>
            <a:ext cx="1769165" cy="2183088"/>
          </a:xfrm>
          <a:prstGeom prst="rect">
            <a:avLst/>
          </a:prstGeom>
          <a:solidFill>
            <a:schemeClr val="accent6"/>
          </a:solidFill>
        </p:spPr>
        <p:txBody>
          <a:bodyPr wrap="square" rtlCol="0">
            <a:noAutofit/>
          </a:bodyPr>
          <a:lstStyle/>
          <a:p>
            <a:r>
              <a:rPr lang="en-US" sz="750" dirty="0" smtClean="0"/>
              <a:t>Format the text by increasing or decreasing the list level.</a:t>
            </a:r>
          </a:p>
          <a:p>
            <a:endParaRPr lang="en-US" sz="750" dirty="0" smtClean="0"/>
          </a:p>
          <a:p>
            <a:r>
              <a:rPr lang="en-US" sz="750" dirty="0" smtClean="0"/>
              <a:t>Place cursor in the text and use these </a:t>
            </a:r>
          </a:p>
          <a:p>
            <a:r>
              <a:rPr lang="en-US" sz="750" dirty="0" smtClean="0"/>
              <a:t>2 buttons (tab Start - group Paragraph)</a:t>
            </a:r>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endParaRPr lang="en-US" sz="750" dirty="0" smtClean="0"/>
          </a:p>
          <a:p>
            <a:r>
              <a:rPr lang="en-US" sz="750" dirty="0" smtClean="0"/>
              <a:t>1 = Normal text</a:t>
            </a:r>
          </a:p>
          <a:p>
            <a:r>
              <a:rPr lang="en-US" sz="900" dirty="0" smtClean="0"/>
              <a:t>2 = Paragraph text</a:t>
            </a:r>
          </a:p>
          <a:p>
            <a:r>
              <a:rPr lang="en-US" sz="750" dirty="0" smtClean="0"/>
              <a:t>3 = • text</a:t>
            </a:r>
          </a:p>
          <a:p>
            <a:r>
              <a:rPr lang="en-US" sz="750" dirty="0" smtClean="0"/>
              <a:t>4 =    • text</a:t>
            </a:r>
          </a:p>
          <a:p>
            <a:r>
              <a:rPr lang="en-US" sz="750" dirty="0" smtClean="0"/>
              <a:t>5 =       • text</a:t>
            </a:r>
            <a:endParaRPr lang="en-US" sz="750" b="1" baseline="0" dirty="0" smtClean="0"/>
          </a:p>
        </p:txBody>
      </p:sp>
      <p:pic>
        <p:nvPicPr>
          <p:cNvPr id="14" name="Afbeelding 13"/>
          <p:cNvPicPr>
            <a:picLocks noChangeAspect="1"/>
          </p:cNvPicPr>
          <p:nvPr userDrawn="1"/>
        </p:nvPicPr>
        <p:blipFill>
          <a:blip r:embed="rId2"/>
          <a:stretch>
            <a:fillRect/>
          </a:stretch>
        </p:blipFill>
        <p:spPr>
          <a:xfrm>
            <a:off x="-1580216" y="3066138"/>
            <a:ext cx="964406" cy="685800"/>
          </a:xfrm>
          <a:prstGeom prst="rect">
            <a:avLst/>
          </a:prstGeom>
        </p:spPr>
      </p:pic>
    </p:spTree>
    <p:extLst>
      <p:ext uri="{BB962C8B-B14F-4D97-AF65-F5344CB8AC3E}">
        <p14:creationId xmlns:p14="http://schemas.microsoft.com/office/powerpoint/2010/main" val="493145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Grafiek">
    <p:spTree>
      <p:nvGrpSpPr>
        <p:cNvPr id="1" name=""/>
        <p:cNvGrpSpPr/>
        <p:nvPr/>
      </p:nvGrpSpPr>
      <p:grpSpPr>
        <a:xfrm>
          <a:off x="0" y="0"/>
          <a:ext cx="0" cy="0"/>
          <a:chOff x="0" y="0"/>
          <a:chExt cx="0" cy="0"/>
        </a:xfrm>
      </p:grpSpPr>
      <p:sp>
        <p:nvSpPr>
          <p:cNvPr id="2" name="Titel 1"/>
          <p:cNvSpPr>
            <a:spLocks noGrp="1"/>
          </p:cNvSpPr>
          <p:nvPr>
            <p:ph type="title" hasCustomPrompt="1"/>
          </p:nvPr>
        </p:nvSpPr>
        <p:spPr>
          <a:xfrm>
            <a:off x="612000" y="544228"/>
            <a:ext cx="7923213" cy="394448"/>
          </a:xfrm>
        </p:spPr>
        <p:txBody>
          <a:bodyPr/>
          <a:lstStyle>
            <a:lvl1pPr>
              <a:defRPr sz="1950" b="0"/>
            </a:lvl1pPr>
          </a:lstStyle>
          <a:p>
            <a:r>
              <a:rPr lang="en-US" dirty="0" smtClean="0"/>
              <a:t>Chart title</a:t>
            </a:r>
            <a:endParaRPr lang="en-US" dirty="0"/>
          </a:p>
        </p:txBody>
      </p:sp>
      <p:sp>
        <p:nvSpPr>
          <p:cNvPr id="5" name="Tijdelijke aanduiding voor voettekst 4"/>
          <p:cNvSpPr>
            <a:spLocks noGrp="1"/>
          </p:cNvSpPr>
          <p:nvPr>
            <p:ph type="ftr" sz="quarter" idx="11"/>
          </p:nvPr>
        </p:nvSpPr>
        <p:spPr/>
        <p:txBody>
          <a:bodyPr/>
          <a:lstStyle/>
          <a:p>
            <a:r>
              <a:rPr lang="en-US" smtClean="0"/>
              <a:t>DASSICO - DAta Storing and Structuring for Information disCOvery in AgTech</a:t>
            </a:r>
            <a:endParaRPr lang="en-US" dirty="0"/>
          </a:p>
        </p:txBody>
      </p:sp>
      <p:sp>
        <p:nvSpPr>
          <p:cNvPr id="6" name="Tijdelijke aanduiding voor dianummer 5"/>
          <p:cNvSpPr>
            <a:spLocks noGrp="1"/>
          </p:cNvSpPr>
          <p:nvPr>
            <p:ph type="sldNum" sz="quarter" idx="12"/>
          </p:nvPr>
        </p:nvSpPr>
        <p:spPr/>
        <p:txBody>
          <a:bodyPr/>
          <a:lstStyle/>
          <a:p>
            <a:fld id="{B7CEC10D-CD46-426F-915E-6C78530279CB}" type="slidenum">
              <a:rPr lang="en-US" smtClean="0"/>
              <a:t>‹#›</a:t>
            </a:fld>
            <a:endParaRPr lang="en-US" dirty="0"/>
          </a:p>
        </p:txBody>
      </p:sp>
      <p:sp>
        <p:nvSpPr>
          <p:cNvPr id="8" name="Tijdelijke aanduiding voor grafiek 7"/>
          <p:cNvSpPr>
            <a:spLocks noGrp="1"/>
          </p:cNvSpPr>
          <p:nvPr>
            <p:ph type="chart" sz="quarter" idx="13" hasCustomPrompt="1"/>
          </p:nvPr>
        </p:nvSpPr>
        <p:spPr>
          <a:xfrm>
            <a:off x="815009" y="1073480"/>
            <a:ext cx="7454348" cy="3242589"/>
          </a:xfrm>
        </p:spPr>
        <p:txBody>
          <a:bodyPr/>
          <a:lstStyle>
            <a:lvl1pPr>
              <a:defRPr/>
            </a:lvl1pPr>
          </a:lstStyle>
          <a:p>
            <a:r>
              <a:rPr lang="en-US" dirty="0" smtClean="0"/>
              <a:t>Chart</a:t>
            </a:r>
            <a:endParaRPr lang="en-US" dirty="0"/>
          </a:p>
        </p:txBody>
      </p:sp>
      <p:sp>
        <p:nvSpPr>
          <p:cNvPr id="9" name="Tekstvak 8"/>
          <p:cNvSpPr txBox="1"/>
          <p:nvPr userDrawn="1"/>
        </p:nvSpPr>
        <p:spPr>
          <a:xfrm>
            <a:off x="-1818863" y="1086899"/>
            <a:ext cx="1729409" cy="207749"/>
          </a:xfrm>
          <a:prstGeom prst="rect">
            <a:avLst/>
          </a:prstGeom>
          <a:solidFill>
            <a:schemeClr val="accent6"/>
          </a:solidFill>
        </p:spPr>
        <p:txBody>
          <a:bodyPr wrap="square" rtlCol="0">
            <a:spAutoFit/>
          </a:bodyPr>
          <a:lstStyle/>
          <a:p>
            <a:r>
              <a:rPr lang="en-US" sz="750" baseline="0" dirty="0" smtClean="0">
                <a:solidFill>
                  <a:schemeClr val="tx1"/>
                </a:solidFill>
              </a:rPr>
              <a:t>Add chart by clicking on chart icon</a:t>
            </a:r>
            <a:endParaRPr lang="en-US" sz="750" dirty="0">
              <a:solidFill>
                <a:schemeClr val="tx1"/>
              </a:solidFill>
            </a:endParaRPr>
          </a:p>
        </p:txBody>
      </p:sp>
    </p:spTree>
    <p:extLst>
      <p:ext uri="{BB962C8B-B14F-4D97-AF65-F5344CB8AC3E}">
        <p14:creationId xmlns:p14="http://schemas.microsoft.com/office/powerpoint/2010/main" val="8306628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EFEF"/>
        </a:solidFill>
        <a:effectLst/>
      </p:bgPr>
    </p:bg>
    <p:spTree>
      <p:nvGrpSpPr>
        <p:cNvPr id="1" name=""/>
        <p:cNvGrpSpPr/>
        <p:nvPr/>
      </p:nvGrpSpPr>
      <p:grpSpPr>
        <a:xfrm>
          <a:off x="0" y="0"/>
          <a:ext cx="0" cy="0"/>
          <a:chOff x="0" y="0"/>
          <a:chExt cx="0" cy="0"/>
        </a:xfrm>
      </p:grpSpPr>
      <p:pic>
        <p:nvPicPr>
          <p:cNvPr id="7" name="Afbeelding 6" hidden="1"/>
          <p:cNvPicPr>
            <a:picLocks noChangeAspect="1"/>
          </p:cNvPicPr>
          <p:nvPr userDrawn="1"/>
        </p:nvPicPr>
        <p:blipFill>
          <a:blip r:embed="rId9"/>
          <a:stretch>
            <a:fillRect/>
          </a:stretch>
        </p:blipFill>
        <p:spPr>
          <a:xfrm>
            <a:off x="1523999" y="0"/>
            <a:ext cx="9144000" cy="5143500"/>
          </a:xfrm>
          <a:prstGeom prst="rect">
            <a:avLst/>
          </a:prstGeom>
        </p:spPr>
      </p:pic>
      <p:sp>
        <p:nvSpPr>
          <p:cNvPr id="2" name="Tijdelijke aanduiding voor titel 1"/>
          <p:cNvSpPr>
            <a:spLocks noGrp="1"/>
          </p:cNvSpPr>
          <p:nvPr>
            <p:ph type="title"/>
          </p:nvPr>
        </p:nvSpPr>
        <p:spPr>
          <a:xfrm>
            <a:off x="612000" y="544228"/>
            <a:ext cx="7923213" cy="394448"/>
          </a:xfrm>
          <a:prstGeom prst="rect">
            <a:avLst/>
          </a:prstGeom>
        </p:spPr>
        <p:txBody>
          <a:bodyPr vert="horz" lIns="0" tIns="0" rIns="0" bIns="0" rtlCol="0" anchor="t" anchorCtr="0">
            <a:noAutofit/>
          </a:bodyPr>
          <a:lstStyle/>
          <a:p>
            <a:r>
              <a:rPr lang="en-US" dirty="0" smtClean="0"/>
              <a:t>Slide title</a:t>
            </a:r>
            <a:endParaRPr lang="en-US" dirty="0"/>
          </a:p>
        </p:txBody>
      </p:sp>
      <p:sp>
        <p:nvSpPr>
          <p:cNvPr id="3" name="Tijdelijke aanduiding voor tekst 2"/>
          <p:cNvSpPr>
            <a:spLocks noGrp="1"/>
          </p:cNvSpPr>
          <p:nvPr>
            <p:ph type="body" idx="1"/>
          </p:nvPr>
        </p:nvSpPr>
        <p:spPr>
          <a:xfrm>
            <a:off x="610100" y="1260000"/>
            <a:ext cx="7922712" cy="3310413"/>
          </a:xfrm>
          <a:prstGeom prst="rect">
            <a:avLst/>
          </a:prstGeom>
        </p:spPr>
        <p:txBody>
          <a:bodyPr vert="horz" lIns="0" tIns="0" rIns="0" bIns="0" rtlCol="0">
            <a:noAutofit/>
          </a:bodyPr>
          <a:lstStyle/>
          <a:p>
            <a:pPr lvl="0"/>
            <a:r>
              <a:rPr lang="en-US" dirty="0" smtClean="0"/>
              <a:t>Slide text</a:t>
            </a:r>
          </a:p>
          <a:p>
            <a:pPr lvl="1"/>
            <a:r>
              <a:rPr lang="en-US" dirty="0" err="1" smtClean="0"/>
              <a:t>Tweede</a:t>
            </a:r>
            <a:r>
              <a:rPr lang="en-US" dirty="0" smtClean="0"/>
              <a:t> </a:t>
            </a:r>
            <a:r>
              <a:rPr lang="en-US" dirty="0" err="1" smtClean="0"/>
              <a:t>niveau</a:t>
            </a:r>
            <a:endParaRPr lang="en-US" dirty="0" smtClean="0"/>
          </a:p>
          <a:p>
            <a:pPr lvl="2"/>
            <a:r>
              <a:rPr lang="en-US" dirty="0" err="1" smtClean="0"/>
              <a:t>Derde</a:t>
            </a:r>
            <a:r>
              <a:rPr lang="en-US" dirty="0" smtClean="0"/>
              <a:t> </a:t>
            </a:r>
            <a:r>
              <a:rPr lang="en-US" dirty="0" err="1" smtClean="0"/>
              <a:t>niveau</a:t>
            </a:r>
            <a:endParaRPr lang="en-US" dirty="0" smtClean="0"/>
          </a:p>
          <a:p>
            <a:pPr lvl="3"/>
            <a:r>
              <a:rPr lang="en-US" dirty="0" err="1" smtClean="0"/>
              <a:t>Vierde</a:t>
            </a:r>
            <a:r>
              <a:rPr lang="en-US" dirty="0" smtClean="0"/>
              <a:t> </a:t>
            </a:r>
            <a:r>
              <a:rPr lang="en-US" dirty="0" err="1" smtClean="0"/>
              <a:t>niveau</a:t>
            </a:r>
            <a:endParaRPr lang="en-US" dirty="0" smtClean="0"/>
          </a:p>
          <a:p>
            <a:pPr lvl="4"/>
            <a:r>
              <a:rPr lang="en-US" dirty="0" err="1" smtClean="0"/>
              <a:t>Vijfde</a:t>
            </a:r>
            <a:r>
              <a:rPr lang="en-US" dirty="0" smtClean="0"/>
              <a:t> </a:t>
            </a:r>
            <a:r>
              <a:rPr lang="en-US" dirty="0" err="1" smtClean="0"/>
              <a:t>niveau</a:t>
            </a:r>
            <a:endParaRPr lang="en-US" dirty="0"/>
          </a:p>
        </p:txBody>
      </p:sp>
      <p:sp>
        <p:nvSpPr>
          <p:cNvPr id="10" name="Rechthoek 9"/>
          <p:cNvSpPr/>
          <p:nvPr userDrawn="1"/>
        </p:nvSpPr>
        <p:spPr>
          <a:xfrm>
            <a:off x="0" y="4569619"/>
            <a:ext cx="9144000" cy="5738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5" name="Tijdelijke aanduiding voor voettekst 4"/>
          <p:cNvSpPr>
            <a:spLocks noGrp="1"/>
          </p:cNvSpPr>
          <p:nvPr>
            <p:ph type="ftr" sz="quarter" idx="3"/>
          </p:nvPr>
        </p:nvSpPr>
        <p:spPr>
          <a:xfrm>
            <a:off x="989178" y="4772381"/>
            <a:ext cx="6728631" cy="351000"/>
          </a:xfrm>
          <a:prstGeom prst="rect">
            <a:avLst/>
          </a:prstGeom>
        </p:spPr>
        <p:txBody>
          <a:bodyPr vert="horz" lIns="0" tIns="0" rIns="0" bIns="0" rtlCol="0" anchor="t" anchorCtr="0"/>
          <a:lstStyle>
            <a:lvl1pPr algn="l">
              <a:defRPr sz="1200">
                <a:solidFill>
                  <a:schemeClr val="bg2"/>
                </a:solidFill>
              </a:defRPr>
            </a:lvl1pPr>
          </a:lstStyle>
          <a:p>
            <a:r>
              <a:rPr lang="en-US" smtClean="0"/>
              <a:t>DASSICO - DAta Storing and Structuring for Information disCOvery in AgTech</a:t>
            </a:r>
            <a:endParaRPr lang="en-US" dirty="0"/>
          </a:p>
        </p:txBody>
      </p:sp>
      <p:sp>
        <p:nvSpPr>
          <p:cNvPr id="6" name="Tijdelijke aanduiding voor dianummer 5"/>
          <p:cNvSpPr>
            <a:spLocks noGrp="1"/>
          </p:cNvSpPr>
          <p:nvPr>
            <p:ph type="sldNum" sz="quarter" idx="4"/>
          </p:nvPr>
        </p:nvSpPr>
        <p:spPr>
          <a:xfrm>
            <a:off x="612000" y="4773600"/>
            <a:ext cx="601313" cy="351000"/>
          </a:xfrm>
          <a:prstGeom prst="rect">
            <a:avLst/>
          </a:prstGeom>
        </p:spPr>
        <p:txBody>
          <a:bodyPr vert="horz" lIns="0" tIns="0" rIns="0" bIns="0" rtlCol="0" anchor="t" anchorCtr="0"/>
          <a:lstStyle>
            <a:lvl1pPr algn="l">
              <a:defRPr sz="1200">
                <a:solidFill>
                  <a:schemeClr val="bg2"/>
                </a:solidFill>
              </a:defRPr>
            </a:lvl1pPr>
          </a:lstStyle>
          <a:p>
            <a:fld id="{B7CEC10D-CD46-426F-915E-6C78530279CB}" type="slidenum">
              <a:rPr lang="en-US" smtClean="0"/>
              <a:pPr/>
              <a:t>‹#›</a:t>
            </a:fld>
            <a:endParaRPr lang="en-US" dirty="0"/>
          </a:p>
        </p:txBody>
      </p:sp>
      <p:pic>
        <p:nvPicPr>
          <p:cNvPr id="9" name="FooterLogoTUe"/>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149920" y="4628189"/>
            <a:ext cx="921122" cy="459000"/>
          </a:xfrm>
          <a:prstGeom prst="rect">
            <a:avLst/>
          </a:prstGeom>
        </p:spPr>
      </p:pic>
    </p:spTree>
    <p:extLst>
      <p:ext uri="{BB962C8B-B14F-4D97-AF65-F5344CB8AC3E}">
        <p14:creationId xmlns:p14="http://schemas.microsoft.com/office/powerpoint/2010/main" val="282535147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61" r:id="rId4"/>
    <p:sldLayoutId id="2147483662" r:id="rId5"/>
    <p:sldLayoutId id="2147483663" r:id="rId6"/>
    <p:sldLayoutId id="2147483664"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hf hdr="0" ftr="0" dt="0"/>
  <p:txStyles>
    <p:title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p:titleStyle>
    <p:bodyStyle>
      <a:lvl1pPr marL="0" indent="0" algn="l" defTabSz="514350" rtl="0" eaLnBrk="1" latinLnBrk="0" hangingPunct="1">
        <a:lnSpc>
          <a:spcPct val="100000"/>
        </a:lnSpc>
        <a:spcBef>
          <a:spcPts val="413"/>
        </a:spcBef>
        <a:spcAft>
          <a:spcPts val="413"/>
        </a:spcAft>
        <a:buFont typeface="Arial" panose="020B0604020202020204" pitchFamily="34" charset="0"/>
        <a:buNone/>
        <a:defRPr sz="1650" kern="1200">
          <a:solidFill>
            <a:schemeClr val="bg2"/>
          </a:solidFill>
          <a:latin typeface="+mn-lt"/>
          <a:ea typeface="+mn-ea"/>
          <a:cs typeface="+mn-cs"/>
        </a:defRPr>
      </a:lvl1pPr>
      <a:lvl2pPr marL="0" indent="0" algn="l" defTabSz="514350" rtl="0" eaLnBrk="1" latinLnBrk="0" hangingPunct="1">
        <a:lnSpc>
          <a:spcPct val="100000"/>
        </a:lnSpc>
        <a:spcBef>
          <a:spcPts val="413"/>
        </a:spcBef>
        <a:spcAft>
          <a:spcPts val="413"/>
        </a:spcAft>
        <a:buFont typeface="Arial" panose="020B0604020202020204" pitchFamily="34" charset="0"/>
        <a:buNone/>
        <a:defRPr sz="1950" kern="1200">
          <a:solidFill>
            <a:schemeClr val="bg2"/>
          </a:solidFill>
          <a:latin typeface="+mn-lt"/>
          <a:ea typeface="+mn-ea"/>
          <a:cs typeface="+mn-cs"/>
        </a:defRPr>
      </a:lvl2pPr>
      <a:lvl3pPr marL="202500" indent="-202500" algn="l" defTabSz="514350" rtl="0" eaLnBrk="1" latinLnBrk="0" hangingPunct="1">
        <a:lnSpc>
          <a:spcPct val="100000"/>
        </a:lnSpc>
        <a:spcBef>
          <a:spcPts val="413"/>
        </a:spcBef>
        <a:buClr>
          <a:schemeClr val="bg2"/>
        </a:buClr>
        <a:buSzPct val="100000"/>
        <a:buFont typeface="Arial" panose="020B0604020202020204" pitchFamily="34" charset="0"/>
        <a:buChar char="•"/>
        <a:defRPr sz="1650" kern="1200">
          <a:solidFill>
            <a:schemeClr val="bg2"/>
          </a:solidFill>
          <a:latin typeface="+mn-lt"/>
          <a:ea typeface="+mn-ea"/>
          <a:cs typeface="+mn-cs"/>
        </a:defRPr>
      </a:lvl3pPr>
      <a:lvl4pPr marL="405000" indent="-202500" algn="l" defTabSz="514350" rtl="0" eaLnBrk="1" latinLnBrk="0" hangingPunct="1">
        <a:lnSpc>
          <a:spcPct val="100000"/>
        </a:lnSpc>
        <a:spcBef>
          <a:spcPts val="0"/>
        </a:spcBef>
        <a:buClr>
          <a:schemeClr val="bg2"/>
        </a:buClr>
        <a:buFont typeface="Arial" panose="020B0604020202020204" pitchFamily="34" charset="0"/>
        <a:buChar char="•"/>
        <a:defRPr sz="1500" kern="1200">
          <a:solidFill>
            <a:schemeClr val="bg2"/>
          </a:solidFill>
          <a:latin typeface="+mn-lt"/>
          <a:ea typeface="+mn-ea"/>
          <a:cs typeface="+mn-cs"/>
        </a:defRPr>
      </a:lvl4pPr>
      <a:lvl5pPr marL="607500" indent="-202500" algn="l" defTabSz="514350" rtl="0" eaLnBrk="1" latinLnBrk="0" hangingPunct="1">
        <a:lnSpc>
          <a:spcPct val="100000"/>
        </a:lnSpc>
        <a:spcBef>
          <a:spcPts val="0"/>
        </a:spcBef>
        <a:buFont typeface="Arial" panose="020B0604020202020204" pitchFamily="34" charset="0"/>
        <a:buChar char="•"/>
        <a:defRPr sz="1350" kern="1200">
          <a:solidFill>
            <a:schemeClr val="bg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nl-NL"/>
      </a:defPPr>
      <a:lvl1pPr marL="0" algn="l" defTabSz="514350" rtl="0" eaLnBrk="1" latinLnBrk="0" hangingPunct="1">
        <a:defRPr sz="1013" kern="1200">
          <a:solidFill>
            <a:schemeClr val="tx1"/>
          </a:solidFill>
          <a:latin typeface="+mn-lt"/>
          <a:ea typeface="+mn-ea"/>
          <a:cs typeface="+mn-cs"/>
        </a:defRPr>
      </a:lvl1pPr>
      <a:lvl2pPr marL="257175" algn="l" defTabSz="514350" rtl="0" eaLnBrk="1" latinLnBrk="0" hangingPunct="1">
        <a:defRPr sz="1013" kern="1200">
          <a:solidFill>
            <a:schemeClr val="tx1"/>
          </a:solidFill>
          <a:latin typeface="+mn-lt"/>
          <a:ea typeface="+mn-ea"/>
          <a:cs typeface="+mn-cs"/>
        </a:defRPr>
      </a:lvl2pPr>
      <a:lvl3pPr marL="514350" algn="l" defTabSz="514350" rtl="0" eaLnBrk="1" latinLnBrk="0" hangingPunct="1">
        <a:defRPr sz="1013" kern="1200">
          <a:solidFill>
            <a:schemeClr val="tx1"/>
          </a:solidFill>
          <a:latin typeface="+mn-lt"/>
          <a:ea typeface="+mn-ea"/>
          <a:cs typeface="+mn-cs"/>
        </a:defRPr>
      </a:lvl3pPr>
      <a:lvl4pPr marL="771525" algn="l" defTabSz="514350" rtl="0" eaLnBrk="1" latinLnBrk="0" hangingPunct="1">
        <a:defRPr sz="1013" kern="1200">
          <a:solidFill>
            <a:schemeClr val="tx1"/>
          </a:solidFill>
          <a:latin typeface="+mn-lt"/>
          <a:ea typeface="+mn-ea"/>
          <a:cs typeface="+mn-cs"/>
        </a:defRPr>
      </a:lvl4pPr>
      <a:lvl5pPr marL="1028700" algn="l" defTabSz="514350" rtl="0" eaLnBrk="1" latinLnBrk="0" hangingPunct="1">
        <a:defRPr sz="1013" kern="1200">
          <a:solidFill>
            <a:schemeClr val="tx1"/>
          </a:solidFill>
          <a:latin typeface="+mn-lt"/>
          <a:ea typeface="+mn-ea"/>
          <a:cs typeface="+mn-cs"/>
        </a:defRPr>
      </a:lvl5pPr>
      <a:lvl6pPr marL="1285875" algn="l" defTabSz="514350" rtl="0" eaLnBrk="1" latinLnBrk="0" hangingPunct="1">
        <a:defRPr sz="1013" kern="1200">
          <a:solidFill>
            <a:schemeClr val="tx1"/>
          </a:solidFill>
          <a:latin typeface="+mn-lt"/>
          <a:ea typeface="+mn-ea"/>
          <a:cs typeface="+mn-cs"/>
        </a:defRPr>
      </a:lvl6pPr>
      <a:lvl7pPr marL="1543050" algn="l" defTabSz="514350" rtl="0" eaLnBrk="1" latinLnBrk="0" hangingPunct="1">
        <a:defRPr sz="1013" kern="1200">
          <a:solidFill>
            <a:schemeClr val="tx1"/>
          </a:solidFill>
          <a:latin typeface="+mn-lt"/>
          <a:ea typeface="+mn-ea"/>
          <a:cs typeface="+mn-cs"/>
        </a:defRPr>
      </a:lvl7pPr>
      <a:lvl8pPr marL="1800225" algn="l" defTabSz="514350" rtl="0" eaLnBrk="1" latinLnBrk="0" hangingPunct="1">
        <a:defRPr sz="1013" kern="1200">
          <a:solidFill>
            <a:schemeClr val="tx1"/>
          </a:solidFill>
          <a:latin typeface="+mn-lt"/>
          <a:ea typeface="+mn-ea"/>
          <a:cs typeface="+mn-cs"/>
        </a:defRPr>
      </a:lvl8pPr>
      <a:lvl9pPr marL="2057400" algn="l" defTabSz="514350" rtl="0" eaLnBrk="1" latinLnBrk="0" hangingPunct="1">
        <a:defRPr sz="1013"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879" userDrawn="1">
          <p15:clr>
            <a:srgbClr val="F26B43"/>
          </p15:clr>
        </p15:guide>
        <p15:guide id="2" pos="383" userDrawn="1">
          <p15:clr>
            <a:srgbClr val="F26B43"/>
          </p15:clr>
        </p15:guide>
        <p15:guide id="3" pos="5375"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hyperlink" Target="https://www.pcvpl.nl/nl/project-doelstelling" TargetMode="External"/><Relationship Id="rId7" Type="http://schemas.openxmlformats.org/officeDocument/2006/relationships/image" Target="../media/image12.jpe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30.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png"/><Relationship Id="rId7" Type="http://schemas.openxmlformats.org/officeDocument/2006/relationships/diagramColors" Target="../diagrams/colors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56.jpeg"/><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6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6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hyperlink" Target="https://eos.com/blog/precision-agriculture-from-concept-to-practice/" TargetMode="Externa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72.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67.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7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7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19.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18.png"/><Relationship Id="rId2" Type="http://schemas.openxmlformats.org/officeDocument/2006/relationships/notesSlide" Target="../notesSlides/notesSlide4.xml"/><Relationship Id="rId16"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7.png"/><Relationship Id="rId5" Type="http://schemas.openxmlformats.org/officeDocument/2006/relationships/diagramQuickStyle" Target="../diagrams/quickStyle1.xml"/><Relationship Id="rId15" Type="http://schemas.openxmlformats.org/officeDocument/2006/relationships/image" Target="../media/image21.jpeg"/><Relationship Id="rId10" Type="http://schemas.openxmlformats.org/officeDocument/2006/relationships/image" Target="../media/image17.png"/><Relationship Id="rId4" Type="http://schemas.openxmlformats.org/officeDocument/2006/relationships/diagramLayout" Target="../diagrams/layout1.xml"/><Relationship Id="rId9" Type="http://schemas.openxmlformats.org/officeDocument/2006/relationships/image" Target="../media/image16.png"/><Relationship Id="rId14" Type="http://schemas.openxmlformats.org/officeDocument/2006/relationships/image" Target="../media/image20.png"/></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Placeholder 9"/>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t="15482" b="8167"/>
          <a:stretch/>
        </p:blipFill>
        <p:spPr>
          <a:xfrm>
            <a:off x="-4" y="847726"/>
            <a:ext cx="9143999" cy="3714650"/>
          </a:xfrm>
        </p:spPr>
      </p:pic>
      <p:sp>
        <p:nvSpPr>
          <p:cNvPr id="5" name="Tijdelijke aanduiding voor tekst 4"/>
          <p:cNvSpPr>
            <a:spLocks noGrp="1"/>
          </p:cNvSpPr>
          <p:nvPr>
            <p:ph type="body" sz="quarter" idx="10"/>
          </p:nvPr>
        </p:nvSpPr>
        <p:spPr/>
        <p:txBody>
          <a:bodyPr/>
          <a:lstStyle/>
          <a:p>
            <a:r>
              <a:rPr lang="nl-NL" dirty="0" err="1" smtClean="0"/>
              <a:t>Department</a:t>
            </a:r>
            <a:r>
              <a:rPr lang="nl-NL" dirty="0" smtClean="0"/>
              <a:t> of </a:t>
            </a:r>
            <a:r>
              <a:rPr lang="nl-NL" dirty="0" err="1" smtClean="0"/>
              <a:t>Mathematics</a:t>
            </a:r>
            <a:r>
              <a:rPr lang="nl-NL" dirty="0" smtClean="0"/>
              <a:t> </a:t>
            </a:r>
            <a:r>
              <a:rPr lang="nl-NL" dirty="0" err="1" smtClean="0"/>
              <a:t>and</a:t>
            </a:r>
            <a:r>
              <a:rPr lang="nl-NL" dirty="0" smtClean="0"/>
              <a:t> Computer </a:t>
            </a:r>
            <a:r>
              <a:rPr lang="nl-NL" dirty="0" err="1" smtClean="0"/>
              <a:t>Science</a:t>
            </a:r>
            <a:endParaRPr lang="nl-NL" dirty="0"/>
          </a:p>
        </p:txBody>
      </p:sp>
      <p:sp>
        <p:nvSpPr>
          <p:cNvPr id="6" name="Tijdelijke aanduiding voor tekst 5"/>
          <p:cNvSpPr>
            <a:spLocks noGrp="1"/>
          </p:cNvSpPr>
          <p:nvPr>
            <p:ph type="body" sz="quarter" idx="12"/>
          </p:nvPr>
        </p:nvSpPr>
        <p:spPr>
          <a:solidFill>
            <a:schemeClr val="tx1">
              <a:alpha val="70000"/>
            </a:schemeClr>
          </a:solidFill>
        </p:spPr>
        <p:txBody>
          <a:bodyPr/>
          <a:lstStyle/>
          <a:p>
            <a:r>
              <a:rPr lang="nl-NL" sz="1800" dirty="0" err="1" smtClean="0"/>
              <a:t>Dimas</a:t>
            </a:r>
            <a:r>
              <a:rPr lang="nl-NL" sz="1800" dirty="0" smtClean="0"/>
              <a:t> </a:t>
            </a:r>
            <a:r>
              <a:rPr lang="nl-NL" sz="1800" dirty="0" err="1" smtClean="0"/>
              <a:t>Satria</a:t>
            </a:r>
            <a:r>
              <a:rPr lang="nl-NL" sz="1400" dirty="0" smtClean="0"/>
              <a:t>										21 November 2019</a:t>
            </a:r>
            <a:endParaRPr lang="nl-NL" sz="1400" dirty="0"/>
          </a:p>
        </p:txBody>
      </p:sp>
      <p:sp>
        <p:nvSpPr>
          <p:cNvPr id="4" name="Ondertitel 3"/>
          <p:cNvSpPr>
            <a:spLocks noGrp="1"/>
          </p:cNvSpPr>
          <p:nvPr>
            <p:ph type="subTitle" idx="1"/>
          </p:nvPr>
        </p:nvSpPr>
        <p:spPr>
          <a:solidFill>
            <a:schemeClr val="tx1">
              <a:alpha val="70000"/>
            </a:schemeClr>
          </a:solidFill>
        </p:spPr>
        <p:txBody>
          <a:bodyPr/>
          <a:lstStyle/>
          <a:p>
            <a:endParaRPr lang="nl-NL" dirty="0"/>
          </a:p>
        </p:txBody>
      </p:sp>
      <p:sp>
        <p:nvSpPr>
          <p:cNvPr id="3" name="Titel 2"/>
          <p:cNvSpPr>
            <a:spLocks noGrp="1"/>
          </p:cNvSpPr>
          <p:nvPr>
            <p:ph type="ctrTitle"/>
          </p:nvPr>
        </p:nvSpPr>
        <p:spPr>
          <a:xfrm>
            <a:off x="0" y="3152774"/>
            <a:ext cx="9144000" cy="546225"/>
          </a:xfrm>
          <a:solidFill>
            <a:schemeClr val="tx1">
              <a:alpha val="70000"/>
            </a:schemeClr>
          </a:solidFill>
        </p:spPr>
        <p:txBody>
          <a:bodyPr/>
          <a:lstStyle/>
          <a:p>
            <a:r>
              <a:rPr lang="nl-NL" sz="2000" dirty="0" smtClean="0"/>
              <a:t>DASSICO - </a:t>
            </a:r>
            <a:r>
              <a:rPr lang="en-US" sz="2000" dirty="0" err="1" smtClean="0"/>
              <a:t>DAta</a:t>
            </a:r>
            <a:r>
              <a:rPr lang="en-US" sz="2000" dirty="0" smtClean="0"/>
              <a:t> </a:t>
            </a:r>
            <a:r>
              <a:rPr lang="en-US" sz="2000" dirty="0"/>
              <a:t>Storing and Structuring </a:t>
            </a:r>
            <a:r>
              <a:rPr lang="en-US" sz="2000" dirty="0" smtClean="0"/>
              <a:t>for </a:t>
            </a:r>
            <a:r>
              <a:rPr lang="en-US" sz="2000" dirty="0"/>
              <a:t>Information </a:t>
            </a:r>
            <a:r>
              <a:rPr lang="en-US" sz="2000" dirty="0" smtClean="0"/>
              <a:t>Discovery </a:t>
            </a:r>
            <a:r>
              <a:rPr lang="en-US" sz="2000" dirty="0"/>
              <a:t>in </a:t>
            </a:r>
            <a:r>
              <a:rPr lang="en-US" sz="2000" dirty="0" err="1"/>
              <a:t>AgTech</a:t>
            </a:r>
            <a:endParaRPr lang="nl-NL" sz="2400" dirty="0"/>
          </a:p>
        </p:txBody>
      </p:sp>
      <p:pic>
        <p:nvPicPr>
          <p:cNvPr id="14" name="Picture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29250" y="48938"/>
            <a:ext cx="1152525" cy="722885"/>
          </a:xfrm>
          <a:prstGeom prst="rect">
            <a:avLst/>
          </a:prstGeom>
        </p:spPr>
      </p:pic>
    </p:spTree>
    <p:extLst>
      <p:ext uri="{BB962C8B-B14F-4D97-AF65-F5344CB8AC3E}">
        <p14:creationId xmlns:p14="http://schemas.microsoft.com/office/powerpoint/2010/main" val="748930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Content Placeholder 1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2000" y="971728"/>
            <a:ext cx="7923213" cy="2550970"/>
          </a:xfrm>
        </p:spPr>
      </p:pic>
      <p:sp>
        <p:nvSpPr>
          <p:cNvPr id="5" name="Slide Number Placeholder 4"/>
          <p:cNvSpPr>
            <a:spLocks noGrp="1"/>
          </p:cNvSpPr>
          <p:nvPr>
            <p:ph type="sldNum" sz="quarter" idx="12"/>
          </p:nvPr>
        </p:nvSpPr>
        <p:spPr/>
        <p:txBody>
          <a:bodyPr/>
          <a:lstStyle/>
          <a:p>
            <a:fld id="{B7CEC10D-CD46-426F-915E-6C78530279CB}" type="slidenum">
              <a:rPr lang="en-US" smtClean="0"/>
              <a:t>10</a:t>
            </a:fld>
            <a:endParaRPr lang="en-US" dirty="0"/>
          </a:p>
        </p:txBody>
      </p:sp>
      <p:pic>
        <p:nvPicPr>
          <p:cNvPr id="7" name="Picture 6"/>
          <p:cNvPicPr>
            <a:picLocks noChangeAspect="1"/>
          </p:cNvPicPr>
          <p:nvPr/>
        </p:nvPicPr>
        <p:blipFill rotWithShape="1">
          <a:blip r:embed="rId4"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3" name="Rectangle 2"/>
          <p:cNvSpPr/>
          <p:nvPr/>
        </p:nvSpPr>
        <p:spPr>
          <a:xfrm>
            <a:off x="555853" y="1302234"/>
            <a:ext cx="3970421" cy="2412786"/>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55853" y="4041566"/>
            <a:ext cx="7146759" cy="338554"/>
          </a:xfrm>
          <a:prstGeom prst="rect">
            <a:avLst/>
          </a:prstGeom>
          <a:noFill/>
        </p:spPr>
        <p:txBody>
          <a:bodyPr wrap="square" rtlCol="0">
            <a:spAutoFit/>
          </a:bodyPr>
          <a:lstStyle/>
          <a:p>
            <a:r>
              <a:rPr lang="en-US" sz="1600" dirty="0" smtClean="0"/>
              <a:t>Target: Farmers who use manual and automated sensing to collect data</a:t>
            </a:r>
            <a:endParaRPr lang="en-US" sz="1600" dirty="0"/>
          </a:p>
        </p:txBody>
      </p:sp>
      <p:sp>
        <p:nvSpPr>
          <p:cNvPr id="10"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Application of Technology in Precision Agriculture</a:t>
            </a:r>
          </a:p>
        </p:txBody>
      </p:sp>
    </p:spTree>
    <p:extLst>
      <p:ext uri="{BB962C8B-B14F-4D97-AF65-F5344CB8AC3E}">
        <p14:creationId xmlns:p14="http://schemas.microsoft.com/office/powerpoint/2010/main" val="1854350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7CEC10D-CD46-426F-915E-6C78530279CB}" type="slidenum">
              <a:rPr lang="en-US" smtClean="0"/>
              <a:t>11</a:t>
            </a:fld>
            <a:endParaRPr lang="en-US" dirty="0"/>
          </a:p>
        </p:txBody>
      </p:sp>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700540" y="1771704"/>
            <a:ext cx="1816121" cy="2653017"/>
          </a:xfrm>
          <a:prstGeom prst="rect">
            <a:avLst/>
          </a:prstGeom>
        </p:spPr>
      </p:pic>
      <p:sp>
        <p:nvSpPr>
          <p:cNvPr id="8" name="TextBox 7"/>
          <p:cNvSpPr txBox="1"/>
          <p:nvPr/>
        </p:nvSpPr>
        <p:spPr>
          <a:xfrm>
            <a:off x="3126761" y="2232078"/>
            <a:ext cx="5091123" cy="707886"/>
          </a:xfrm>
          <a:prstGeom prst="rect">
            <a:avLst/>
          </a:prstGeom>
          <a:noFill/>
        </p:spPr>
        <p:txBody>
          <a:bodyPr wrap="square" rtlCol="0">
            <a:spAutoFit/>
          </a:bodyPr>
          <a:lstStyle/>
          <a:p>
            <a:r>
              <a:rPr lang="en-US" sz="2000" dirty="0" smtClean="0"/>
              <a:t>What is data? What is information?</a:t>
            </a:r>
          </a:p>
          <a:p>
            <a:r>
              <a:rPr lang="en-US" sz="2000" dirty="0" smtClean="0"/>
              <a:t>Are they same?</a:t>
            </a:r>
            <a:endParaRPr lang="en-US" sz="2000" dirty="0"/>
          </a:p>
        </p:txBody>
      </p:sp>
      <p:sp>
        <p:nvSpPr>
          <p:cNvPr id="10" name="Rectangle 9"/>
          <p:cNvSpPr/>
          <p:nvPr/>
        </p:nvSpPr>
        <p:spPr>
          <a:xfrm>
            <a:off x="475013" y="430229"/>
            <a:ext cx="8348353" cy="830997"/>
          </a:xfrm>
          <a:prstGeom prst="rect">
            <a:avLst/>
          </a:prstGeom>
        </p:spPr>
        <p:txBody>
          <a:bodyPr wrap="square">
            <a:spAutoFit/>
          </a:bodyPr>
          <a:lstStyle/>
          <a:p>
            <a:pPr marL="0" lvl="1" algn="ctr"/>
            <a:r>
              <a:rPr lang="en-US" sz="2400" b="1" dirty="0"/>
              <a:t>“… data storage for information discovery</a:t>
            </a:r>
          </a:p>
          <a:p>
            <a:pPr marL="0" lvl="1" algn="ctr"/>
            <a:r>
              <a:rPr lang="en-US" sz="2400" b="1" dirty="0"/>
              <a:t>in Precision Agriculture”</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11" name="TextBox 10"/>
          <p:cNvSpPr txBox="1"/>
          <p:nvPr/>
        </p:nvSpPr>
        <p:spPr>
          <a:xfrm>
            <a:off x="3126761" y="1768447"/>
            <a:ext cx="5091123" cy="400110"/>
          </a:xfrm>
          <a:prstGeom prst="rect">
            <a:avLst/>
          </a:prstGeom>
          <a:noFill/>
        </p:spPr>
        <p:txBody>
          <a:bodyPr wrap="square" rtlCol="0">
            <a:spAutoFit/>
          </a:bodyPr>
          <a:lstStyle/>
          <a:p>
            <a:r>
              <a:rPr lang="en-US" sz="2000" dirty="0" smtClean="0"/>
              <a:t>What is Precision Agriculture?</a:t>
            </a:r>
            <a:endParaRPr lang="en-US" sz="2000" dirty="0"/>
          </a:p>
        </p:txBody>
      </p:sp>
      <p:sp>
        <p:nvSpPr>
          <p:cNvPr id="9" name="TextBox 8"/>
          <p:cNvSpPr txBox="1"/>
          <p:nvPr/>
        </p:nvSpPr>
        <p:spPr>
          <a:xfrm>
            <a:off x="2651748" y="1647303"/>
            <a:ext cx="457200" cy="584775"/>
          </a:xfrm>
          <a:prstGeom prst="rect">
            <a:avLst/>
          </a:prstGeom>
          <a:noFill/>
        </p:spPr>
        <p:txBody>
          <a:bodyPr wrap="square" rtlCol="0">
            <a:spAutoFit/>
          </a:bodyPr>
          <a:lstStyle/>
          <a:p>
            <a:r>
              <a:rPr lang="en-US" sz="3200" dirty="0" smtClean="0">
                <a:solidFill>
                  <a:srgbClr val="00B050"/>
                </a:solidFill>
                <a:sym typeface="Wingdings" panose="05000000000000000000" pitchFamily="2" charset="2"/>
              </a:rPr>
              <a:t></a:t>
            </a:r>
            <a:endParaRPr lang="en-US" sz="3200" dirty="0">
              <a:solidFill>
                <a:srgbClr val="00B050"/>
              </a:solidFill>
            </a:endParaRPr>
          </a:p>
        </p:txBody>
      </p:sp>
    </p:spTree>
    <p:extLst>
      <p:ext uri="{BB962C8B-B14F-4D97-AF65-F5344CB8AC3E}">
        <p14:creationId xmlns:p14="http://schemas.microsoft.com/office/powerpoint/2010/main" val="1113475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12</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13" name="Rectangle 12"/>
          <p:cNvSpPr/>
          <p:nvPr/>
        </p:nvSpPr>
        <p:spPr>
          <a:xfrm>
            <a:off x="595736" y="4297282"/>
            <a:ext cx="8130253" cy="276999"/>
          </a:xfrm>
          <a:prstGeom prst="rect">
            <a:avLst/>
          </a:prstGeom>
        </p:spPr>
        <p:txBody>
          <a:bodyPr wrap="square">
            <a:spAutoFit/>
          </a:bodyPr>
          <a:lstStyle/>
          <a:p>
            <a:r>
              <a:rPr lang="en-US" sz="1200" dirty="0" smtClean="0">
                <a:solidFill>
                  <a:schemeClr val="accent3"/>
                </a:solidFill>
                <a:latin typeface="+mj-lt"/>
              </a:rPr>
              <a:t>Rowley</a:t>
            </a:r>
            <a:r>
              <a:rPr lang="en-US" sz="1200" dirty="0">
                <a:solidFill>
                  <a:schemeClr val="accent3"/>
                </a:solidFill>
                <a:latin typeface="+mj-lt"/>
              </a:rPr>
              <a:t>, J. (2007). The wisdom hierarchy: representations of the DIKW hierarchy. </a:t>
            </a:r>
            <a:r>
              <a:rPr lang="en-US" sz="1200" i="1" dirty="0">
                <a:solidFill>
                  <a:schemeClr val="accent3"/>
                </a:solidFill>
                <a:latin typeface="+mj-lt"/>
              </a:rPr>
              <a:t>Journal of information science</a:t>
            </a:r>
            <a:r>
              <a:rPr lang="en-US" sz="1200" dirty="0">
                <a:solidFill>
                  <a:schemeClr val="accent3"/>
                </a:solidFill>
                <a:latin typeface="+mj-lt"/>
              </a:rPr>
              <a:t>, </a:t>
            </a:r>
            <a:r>
              <a:rPr lang="en-US" sz="1200" i="1" dirty="0">
                <a:solidFill>
                  <a:schemeClr val="accent3"/>
                </a:solidFill>
                <a:latin typeface="+mj-lt"/>
              </a:rPr>
              <a:t>33</a:t>
            </a:r>
            <a:r>
              <a:rPr lang="en-US" sz="1200" dirty="0">
                <a:solidFill>
                  <a:schemeClr val="accent3"/>
                </a:solidFill>
                <a:latin typeface="+mj-lt"/>
              </a:rPr>
              <a:t>(2), 163-180.</a:t>
            </a:r>
          </a:p>
        </p:txBody>
      </p:sp>
      <p:sp>
        <p:nvSpPr>
          <p:cNvPr id="14" name="TextBox 13"/>
          <p:cNvSpPr txBox="1"/>
          <p:nvPr/>
        </p:nvSpPr>
        <p:spPr>
          <a:xfrm>
            <a:off x="3935259" y="2098619"/>
            <a:ext cx="4604820" cy="338554"/>
          </a:xfrm>
          <a:prstGeom prst="rect">
            <a:avLst/>
          </a:prstGeom>
          <a:noFill/>
        </p:spPr>
        <p:txBody>
          <a:bodyPr wrap="square" rtlCol="0">
            <a:spAutoFit/>
          </a:bodyPr>
          <a:lstStyle/>
          <a:p>
            <a:pPr marL="285750" indent="-285750">
              <a:buFont typeface="Wingdings" panose="05000000000000000000" pitchFamily="2" charset="2"/>
              <a:buChar char="à"/>
            </a:pPr>
            <a:r>
              <a:rPr lang="en-US" sz="1600" dirty="0" smtClean="0">
                <a:sym typeface="Wingdings" panose="05000000000000000000" pitchFamily="2" charset="2"/>
              </a:rPr>
              <a:t>Data with m</a:t>
            </a:r>
            <a:r>
              <a:rPr lang="en-US" sz="1600" dirty="0" smtClean="0"/>
              <a:t>eaning or context</a:t>
            </a:r>
          </a:p>
        </p:txBody>
      </p:sp>
      <p:sp>
        <p:nvSpPr>
          <p:cNvPr id="15" name="TextBox 14"/>
          <p:cNvSpPr txBox="1"/>
          <p:nvPr/>
        </p:nvSpPr>
        <p:spPr>
          <a:xfrm>
            <a:off x="3935258" y="2789155"/>
            <a:ext cx="2445478" cy="338554"/>
          </a:xfrm>
          <a:prstGeom prst="rect">
            <a:avLst/>
          </a:prstGeom>
          <a:noFill/>
        </p:spPr>
        <p:txBody>
          <a:bodyPr wrap="none" rtlCol="0">
            <a:spAutoFit/>
          </a:bodyPr>
          <a:lstStyle/>
          <a:p>
            <a:pPr marL="285750" indent="-285750">
              <a:buFont typeface="Wingdings" panose="05000000000000000000" pitchFamily="2" charset="2"/>
              <a:buChar char="à"/>
            </a:pPr>
            <a:r>
              <a:rPr lang="en-US" sz="1600" dirty="0" smtClean="0"/>
              <a:t>Raw data (meaningless)</a:t>
            </a:r>
          </a:p>
        </p:txBody>
      </p:sp>
      <p:sp>
        <p:nvSpPr>
          <p:cNvPr id="16" name="TextBox 15"/>
          <p:cNvSpPr txBox="1"/>
          <p:nvPr/>
        </p:nvSpPr>
        <p:spPr>
          <a:xfrm>
            <a:off x="3935258" y="1465304"/>
            <a:ext cx="1896417" cy="338554"/>
          </a:xfrm>
          <a:prstGeom prst="rect">
            <a:avLst/>
          </a:prstGeom>
          <a:noFill/>
        </p:spPr>
        <p:txBody>
          <a:bodyPr wrap="none" rtlCol="0">
            <a:spAutoFit/>
          </a:bodyPr>
          <a:lstStyle/>
          <a:p>
            <a:pPr marL="287338" indent="-287338"/>
            <a:r>
              <a:rPr lang="en-US" sz="1600" dirty="0" smtClean="0">
                <a:sym typeface="Wingdings" panose="05000000000000000000" pitchFamily="2" charset="2"/>
              </a:rPr>
              <a:t>	Rules or </a:t>
            </a:r>
            <a:r>
              <a:rPr lang="en-US" sz="1600" dirty="0" smtClean="0"/>
              <a:t>patterns</a:t>
            </a:r>
            <a:endParaRPr lang="en-US" sz="1600" dirty="0"/>
          </a:p>
        </p:txBody>
      </p:sp>
      <p:pic>
        <p:nvPicPr>
          <p:cNvPr id="19" name="Content Placeholder 1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5736" y="733373"/>
            <a:ext cx="3339522" cy="3256449"/>
          </a:xfrm>
        </p:spPr>
      </p:pic>
      <p:sp>
        <p:nvSpPr>
          <p:cNvPr id="20" name="TextBox 19"/>
          <p:cNvSpPr txBox="1"/>
          <p:nvPr/>
        </p:nvSpPr>
        <p:spPr>
          <a:xfrm>
            <a:off x="3935258" y="848022"/>
            <a:ext cx="4748031" cy="338554"/>
          </a:xfrm>
          <a:prstGeom prst="rect">
            <a:avLst/>
          </a:prstGeom>
          <a:noFill/>
        </p:spPr>
        <p:txBody>
          <a:bodyPr wrap="none" rtlCol="0">
            <a:spAutoFit/>
          </a:bodyPr>
          <a:lstStyle/>
          <a:p>
            <a:r>
              <a:rPr lang="en-US" sz="1600" dirty="0" smtClean="0">
                <a:sym typeface="Wingdings" panose="05000000000000000000" pitchFamily="2" charset="2"/>
              </a:rPr>
              <a:t> “Why” behind the patterns for predicting the future</a:t>
            </a:r>
            <a:endParaRPr lang="en-US" sz="1600" dirty="0"/>
          </a:p>
        </p:txBody>
      </p:sp>
      <p:sp>
        <p:nvSpPr>
          <p:cNvPr id="17"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Data-Information-Knowledge-Wisdom (DIKW) Pyramid </a:t>
            </a:r>
          </a:p>
        </p:txBody>
      </p:sp>
    </p:spTree>
    <p:extLst>
      <p:ext uri="{BB962C8B-B14F-4D97-AF65-F5344CB8AC3E}">
        <p14:creationId xmlns:p14="http://schemas.microsoft.com/office/powerpoint/2010/main" val="229582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2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13</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14" name="TextBox 13"/>
          <p:cNvSpPr txBox="1"/>
          <p:nvPr/>
        </p:nvSpPr>
        <p:spPr>
          <a:xfrm>
            <a:off x="3927854" y="2173040"/>
            <a:ext cx="4967947" cy="584775"/>
          </a:xfrm>
          <a:prstGeom prst="rect">
            <a:avLst/>
          </a:prstGeom>
          <a:noFill/>
        </p:spPr>
        <p:txBody>
          <a:bodyPr wrap="square" rtlCol="0">
            <a:spAutoFit/>
          </a:bodyPr>
          <a:lstStyle/>
          <a:p>
            <a:pPr marL="285750" indent="-285750">
              <a:buFont typeface="Wingdings" panose="05000000000000000000" pitchFamily="2" charset="2"/>
              <a:buChar char="à"/>
              <a:tabLst>
                <a:tab pos="736600" algn="l"/>
              </a:tabLst>
            </a:pPr>
            <a:r>
              <a:rPr lang="en-US" sz="1600" dirty="0" smtClean="0">
                <a:sym typeface="Wingdings" panose="05000000000000000000" pitchFamily="2" charset="2"/>
              </a:rPr>
              <a:t>Temperature: </a:t>
            </a:r>
            <a:r>
              <a:rPr lang="en-US" sz="1600" dirty="0" smtClean="0">
                <a:solidFill>
                  <a:srgbClr val="FF0000"/>
                </a:solidFill>
                <a:sym typeface="Wingdings" panose="05000000000000000000" pitchFamily="2" charset="2"/>
              </a:rPr>
              <a:t>↓</a:t>
            </a:r>
            <a:r>
              <a:rPr lang="en-US" sz="1600" dirty="0" smtClean="0">
                <a:sym typeface="Wingdings" panose="05000000000000000000" pitchFamily="2" charset="2"/>
              </a:rPr>
              <a:t> 3 degrees,</a:t>
            </a:r>
          </a:p>
          <a:p>
            <a:pPr>
              <a:tabLst>
                <a:tab pos="736600" algn="l"/>
              </a:tabLst>
            </a:pPr>
            <a:r>
              <a:rPr lang="en-US" sz="1600" dirty="0">
                <a:sym typeface="Wingdings" panose="05000000000000000000" pitchFamily="2" charset="2"/>
              </a:rPr>
              <a:t> </a:t>
            </a:r>
            <a:r>
              <a:rPr lang="en-US" sz="1600" dirty="0" smtClean="0">
                <a:sym typeface="Wingdings" panose="05000000000000000000" pitchFamily="2" charset="2"/>
              </a:rPr>
              <a:t>     </a:t>
            </a:r>
            <a:r>
              <a:rPr lang="en-US" sz="1600" dirty="0">
                <a:sym typeface="Wingdings" panose="05000000000000000000" pitchFamily="2" charset="2"/>
              </a:rPr>
              <a:t>humidity </a:t>
            </a:r>
            <a:r>
              <a:rPr lang="en-US" sz="1600" dirty="0" smtClean="0">
                <a:sym typeface="Wingdings" panose="05000000000000000000" pitchFamily="2" charset="2"/>
              </a:rPr>
              <a:t>     : </a:t>
            </a:r>
            <a:r>
              <a:rPr lang="en-US" sz="1600" dirty="0" smtClean="0">
                <a:solidFill>
                  <a:srgbClr val="00B050"/>
                </a:solidFill>
                <a:sym typeface="Wingdings" panose="05000000000000000000" pitchFamily="2" charset="2"/>
              </a:rPr>
              <a:t>↑</a:t>
            </a:r>
            <a:r>
              <a:rPr lang="en-US" sz="1600" dirty="0" smtClean="0">
                <a:sym typeface="Wingdings" panose="05000000000000000000" pitchFamily="2" charset="2"/>
              </a:rPr>
              <a:t> 10% in one hour</a:t>
            </a:r>
            <a:endParaRPr lang="en-US" sz="1600" dirty="0" smtClean="0"/>
          </a:p>
        </p:txBody>
      </p:sp>
      <p:sp>
        <p:nvSpPr>
          <p:cNvPr id="15" name="TextBox 14"/>
          <p:cNvSpPr txBox="1"/>
          <p:nvPr/>
        </p:nvSpPr>
        <p:spPr>
          <a:xfrm>
            <a:off x="3926549" y="2868496"/>
            <a:ext cx="3927357" cy="338554"/>
          </a:xfrm>
          <a:prstGeom prst="rect">
            <a:avLst/>
          </a:prstGeom>
          <a:noFill/>
        </p:spPr>
        <p:txBody>
          <a:bodyPr wrap="none" rtlCol="0">
            <a:spAutoFit/>
          </a:bodyPr>
          <a:lstStyle/>
          <a:p>
            <a:pPr marL="285750" indent="-285750">
              <a:buFont typeface="Wingdings" panose="05000000000000000000" pitchFamily="2" charset="2"/>
              <a:buChar char="à"/>
            </a:pPr>
            <a:r>
              <a:rPr lang="en-US" sz="1600" dirty="0" smtClean="0"/>
              <a:t>An array of numbers: {15.4, 16.2, 13.5, …}</a:t>
            </a:r>
          </a:p>
        </p:txBody>
      </p:sp>
      <p:sp>
        <p:nvSpPr>
          <p:cNvPr id="16" name="TextBox 15"/>
          <p:cNvSpPr txBox="1"/>
          <p:nvPr/>
        </p:nvSpPr>
        <p:spPr>
          <a:xfrm>
            <a:off x="3926549" y="1441034"/>
            <a:ext cx="4587843" cy="584775"/>
          </a:xfrm>
          <a:prstGeom prst="rect">
            <a:avLst/>
          </a:prstGeom>
          <a:noFill/>
        </p:spPr>
        <p:txBody>
          <a:bodyPr wrap="square" rtlCol="0">
            <a:spAutoFit/>
          </a:bodyPr>
          <a:lstStyle/>
          <a:p>
            <a:pPr marL="285750" indent="-285750">
              <a:buFont typeface="Wingdings" panose="05000000000000000000" pitchFamily="2" charset="2"/>
              <a:buChar char="à"/>
              <a:tabLst>
                <a:tab pos="736600" algn="l"/>
              </a:tabLst>
            </a:pPr>
            <a:r>
              <a:rPr lang="en-US" sz="1600" dirty="0" smtClean="0">
                <a:sym typeface="Wingdings" panose="05000000000000000000" pitchFamily="2" charset="2"/>
              </a:rPr>
              <a:t>Humidity </a:t>
            </a:r>
            <a:r>
              <a:rPr lang="en-US" sz="1600" dirty="0">
                <a:solidFill>
                  <a:srgbClr val="00B050"/>
                </a:solidFill>
                <a:sym typeface="Wingdings" panose="05000000000000000000" pitchFamily="2" charset="2"/>
              </a:rPr>
              <a:t>↑ </a:t>
            </a:r>
            <a:r>
              <a:rPr lang="en-US" sz="1600" dirty="0" smtClean="0">
                <a:sym typeface="Wingdings" panose="05000000000000000000" pitchFamily="2" charset="2"/>
              </a:rPr>
              <a:t>and temperature </a:t>
            </a:r>
            <a:r>
              <a:rPr lang="en-US" sz="1600" dirty="0">
                <a:solidFill>
                  <a:srgbClr val="FF0000"/>
                </a:solidFill>
                <a:sym typeface="Wingdings" panose="05000000000000000000" pitchFamily="2" charset="2"/>
              </a:rPr>
              <a:t>↓ </a:t>
            </a:r>
            <a:endParaRPr lang="en-US" sz="1600" dirty="0" smtClean="0">
              <a:solidFill>
                <a:srgbClr val="FF0000"/>
              </a:solidFill>
              <a:sym typeface="Wingdings" panose="05000000000000000000" pitchFamily="2" charset="2"/>
            </a:endParaRPr>
          </a:p>
          <a:p>
            <a:pPr>
              <a:tabLst>
                <a:tab pos="736600" algn="l"/>
              </a:tabLst>
            </a:pPr>
            <a:r>
              <a:rPr lang="en-US" sz="1600" dirty="0">
                <a:solidFill>
                  <a:srgbClr val="FF0000"/>
                </a:solidFill>
                <a:sym typeface="Wingdings" panose="05000000000000000000" pitchFamily="2" charset="2"/>
              </a:rPr>
              <a:t> </a:t>
            </a:r>
            <a:r>
              <a:rPr lang="en-US" sz="1600" dirty="0" smtClean="0">
                <a:solidFill>
                  <a:srgbClr val="FF0000"/>
                </a:solidFill>
                <a:sym typeface="Wingdings" panose="05000000000000000000" pitchFamily="2" charset="2"/>
              </a:rPr>
              <a:t>    </a:t>
            </a:r>
            <a:r>
              <a:rPr lang="en-US" sz="1600" dirty="0">
                <a:sym typeface="Wingdings" panose="05000000000000000000" pitchFamily="2" charset="2"/>
              </a:rPr>
              <a:t> </a:t>
            </a:r>
            <a:r>
              <a:rPr lang="en-US" sz="1600" dirty="0" smtClean="0">
                <a:sym typeface="Wingdings" panose="05000000000000000000" pitchFamily="2" charset="2"/>
              </a:rPr>
              <a:t>likely make the cloud unable to hold the rain </a:t>
            </a:r>
            <a:endParaRPr lang="en-US" sz="1600" dirty="0"/>
          </a:p>
        </p:txBody>
      </p:sp>
      <p:pic>
        <p:nvPicPr>
          <p:cNvPr id="19" name="Content Placeholder 18"/>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95736" y="733373"/>
            <a:ext cx="3339522" cy="3256449"/>
          </a:xfrm>
        </p:spPr>
      </p:pic>
      <p:sp>
        <p:nvSpPr>
          <p:cNvPr id="20" name="TextBox 19"/>
          <p:cNvSpPr txBox="1"/>
          <p:nvPr/>
        </p:nvSpPr>
        <p:spPr>
          <a:xfrm>
            <a:off x="3935258" y="848022"/>
            <a:ext cx="4981941" cy="338554"/>
          </a:xfrm>
          <a:prstGeom prst="rect">
            <a:avLst/>
          </a:prstGeom>
          <a:noFill/>
        </p:spPr>
        <p:txBody>
          <a:bodyPr wrap="none" rtlCol="0">
            <a:spAutoFit/>
          </a:bodyPr>
          <a:lstStyle/>
          <a:p>
            <a:r>
              <a:rPr lang="en-US" sz="1600" dirty="0" smtClean="0">
                <a:sym typeface="Wingdings" panose="05000000000000000000" pitchFamily="2" charset="2"/>
              </a:rPr>
              <a:t>  Predicted to rain tomorrow  no irrigation is needed </a:t>
            </a:r>
            <a:endParaRPr lang="en-US" sz="1600" dirty="0"/>
          </a:p>
        </p:txBody>
      </p:sp>
      <p:sp>
        <p:nvSpPr>
          <p:cNvPr id="17" name="Rectangle 16"/>
          <p:cNvSpPr/>
          <p:nvPr/>
        </p:nvSpPr>
        <p:spPr>
          <a:xfrm>
            <a:off x="595736" y="4297282"/>
            <a:ext cx="8130253" cy="276999"/>
          </a:xfrm>
          <a:prstGeom prst="rect">
            <a:avLst/>
          </a:prstGeom>
        </p:spPr>
        <p:txBody>
          <a:bodyPr wrap="square">
            <a:spAutoFit/>
          </a:bodyPr>
          <a:lstStyle/>
          <a:p>
            <a:r>
              <a:rPr lang="en-US" sz="1200" dirty="0" smtClean="0">
                <a:solidFill>
                  <a:schemeClr val="accent3"/>
                </a:solidFill>
                <a:latin typeface="+mj-lt"/>
              </a:rPr>
              <a:t>Rowley</a:t>
            </a:r>
            <a:r>
              <a:rPr lang="en-US" sz="1200" dirty="0">
                <a:solidFill>
                  <a:schemeClr val="accent3"/>
                </a:solidFill>
                <a:latin typeface="+mj-lt"/>
              </a:rPr>
              <a:t>, J. (2007). The wisdom hierarchy: representations of the DIKW hierarchy. </a:t>
            </a:r>
            <a:r>
              <a:rPr lang="en-US" sz="1200" i="1" dirty="0">
                <a:solidFill>
                  <a:schemeClr val="accent3"/>
                </a:solidFill>
                <a:latin typeface="+mj-lt"/>
              </a:rPr>
              <a:t>Journal of information science</a:t>
            </a:r>
            <a:r>
              <a:rPr lang="en-US" sz="1200" dirty="0">
                <a:solidFill>
                  <a:schemeClr val="accent3"/>
                </a:solidFill>
                <a:latin typeface="+mj-lt"/>
              </a:rPr>
              <a:t>, </a:t>
            </a:r>
            <a:r>
              <a:rPr lang="en-US" sz="1200" i="1" dirty="0">
                <a:solidFill>
                  <a:schemeClr val="accent3"/>
                </a:solidFill>
                <a:latin typeface="+mj-lt"/>
              </a:rPr>
              <a:t>33</a:t>
            </a:r>
            <a:r>
              <a:rPr lang="en-US" sz="1200" dirty="0">
                <a:solidFill>
                  <a:schemeClr val="accent3"/>
                </a:solidFill>
                <a:latin typeface="+mj-lt"/>
              </a:rPr>
              <a:t>(2), 163-180.</a:t>
            </a:r>
          </a:p>
        </p:txBody>
      </p:sp>
      <p:sp>
        <p:nvSpPr>
          <p:cNvPr id="18"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An Example of DIKW</a:t>
            </a:r>
          </a:p>
        </p:txBody>
      </p:sp>
    </p:spTree>
    <p:extLst>
      <p:ext uri="{BB962C8B-B14F-4D97-AF65-F5344CB8AC3E}">
        <p14:creationId xmlns:p14="http://schemas.microsoft.com/office/powerpoint/2010/main" val="1709173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P spid="2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7CEC10D-CD46-426F-915E-6C78530279CB}" type="slidenum">
              <a:rPr lang="en-US" smtClean="0"/>
              <a:t>14</a:t>
            </a:fld>
            <a:endParaRPr lang="en-US" dirty="0"/>
          </a:p>
        </p:txBody>
      </p:sp>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700540" y="1771704"/>
            <a:ext cx="1816121" cy="2653017"/>
          </a:xfrm>
          <a:prstGeom prst="rect">
            <a:avLst/>
          </a:prstGeom>
        </p:spPr>
      </p:pic>
      <p:sp>
        <p:nvSpPr>
          <p:cNvPr id="8" name="TextBox 7"/>
          <p:cNvSpPr txBox="1"/>
          <p:nvPr/>
        </p:nvSpPr>
        <p:spPr>
          <a:xfrm>
            <a:off x="3126760" y="2321179"/>
            <a:ext cx="5091123" cy="707886"/>
          </a:xfrm>
          <a:prstGeom prst="rect">
            <a:avLst/>
          </a:prstGeom>
          <a:noFill/>
        </p:spPr>
        <p:txBody>
          <a:bodyPr wrap="square" rtlCol="0">
            <a:spAutoFit/>
          </a:bodyPr>
          <a:lstStyle/>
          <a:p>
            <a:r>
              <a:rPr lang="en-US" sz="2000" dirty="0" smtClean="0"/>
              <a:t>What is data? What is information?</a:t>
            </a:r>
          </a:p>
          <a:p>
            <a:r>
              <a:rPr lang="en-US" sz="2000" dirty="0" smtClean="0"/>
              <a:t>Are they same?</a:t>
            </a:r>
            <a:endParaRPr lang="en-US" sz="2000" dirty="0"/>
          </a:p>
        </p:txBody>
      </p:sp>
      <p:sp>
        <p:nvSpPr>
          <p:cNvPr id="10" name="Rectangle 9"/>
          <p:cNvSpPr/>
          <p:nvPr/>
        </p:nvSpPr>
        <p:spPr>
          <a:xfrm>
            <a:off x="475013" y="430229"/>
            <a:ext cx="8348353" cy="830997"/>
          </a:xfrm>
          <a:prstGeom prst="rect">
            <a:avLst/>
          </a:prstGeom>
        </p:spPr>
        <p:txBody>
          <a:bodyPr wrap="square">
            <a:spAutoFit/>
          </a:bodyPr>
          <a:lstStyle/>
          <a:p>
            <a:pPr marL="0" lvl="1" algn="ctr"/>
            <a:r>
              <a:rPr lang="en-US" sz="2400" b="1" dirty="0"/>
              <a:t>“… data storage for information discovery</a:t>
            </a:r>
          </a:p>
          <a:p>
            <a:pPr marL="0" lvl="1" algn="ctr"/>
            <a:r>
              <a:rPr lang="en-US" sz="2400" b="1" dirty="0"/>
              <a:t>in Precision Agriculture”</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11" name="TextBox 10"/>
          <p:cNvSpPr txBox="1"/>
          <p:nvPr/>
        </p:nvSpPr>
        <p:spPr>
          <a:xfrm>
            <a:off x="3126761" y="1768447"/>
            <a:ext cx="5091123" cy="400110"/>
          </a:xfrm>
          <a:prstGeom prst="rect">
            <a:avLst/>
          </a:prstGeom>
          <a:noFill/>
        </p:spPr>
        <p:txBody>
          <a:bodyPr wrap="square" rtlCol="0">
            <a:spAutoFit/>
          </a:bodyPr>
          <a:lstStyle/>
          <a:p>
            <a:r>
              <a:rPr lang="en-US" sz="2000" dirty="0" smtClean="0"/>
              <a:t>What is Precision Agriculture?</a:t>
            </a:r>
            <a:endParaRPr lang="en-US" sz="2000" dirty="0"/>
          </a:p>
        </p:txBody>
      </p:sp>
      <p:sp>
        <p:nvSpPr>
          <p:cNvPr id="13" name="TextBox 12"/>
          <p:cNvSpPr txBox="1"/>
          <p:nvPr/>
        </p:nvSpPr>
        <p:spPr>
          <a:xfrm>
            <a:off x="3126760" y="3131556"/>
            <a:ext cx="5091123" cy="400110"/>
          </a:xfrm>
          <a:prstGeom prst="rect">
            <a:avLst/>
          </a:prstGeom>
          <a:noFill/>
        </p:spPr>
        <p:txBody>
          <a:bodyPr wrap="square" rtlCol="0">
            <a:spAutoFit/>
          </a:bodyPr>
          <a:lstStyle/>
          <a:p>
            <a:r>
              <a:rPr lang="en-US" sz="2000" dirty="0" smtClean="0"/>
              <a:t>Who will be the target users?</a:t>
            </a:r>
            <a:endParaRPr lang="en-US" sz="2000" dirty="0"/>
          </a:p>
        </p:txBody>
      </p:sp>
      <p:sp>
        <p:nvSpPr>
          <p:cNvPr id="14" name="TextBox 13"/>
          <p:cNvSpPr txBox="1"/>
          <p:nvPr/>
        </p:nvSpPr>
        <p:spPr>
          <a:xfrm>
            <a:off x="2651748" y="1647303"/>
            <a:ext cx="457200" cy="584775"/>
          </a:xfrm>
          <a:prstGeom prst="rect">
            <a:avLst/>
          </a:prstGeom>
          <a:noFill/>
        </p:spPr>
        <p:txBody>
          <a:bodyPr wrap="square" rtlCol="0">
            <a:spAutoFit/>
          </a:bodyPr>
          <a:lstStyle/>
          <a:p>
            <a:r>
              <a:rPr lang="en-US" sz="3200" dirty="0" smtClean="0">
                <a:solidFill>
                  <a:srgbClr val="00B050"/>
                </a:solidFill>
                <a:sym typeface="Wingdings" panose="05000000000000000000" pitchFamily="2" charset="2"/>
              </a:rPr>
              <a:t></a:t>
            </a:r>
            <a:endParaRPr lang="en-US" sz="3200" dirty="0">
              <a:solidFill>
                <a:srgbClr val="00B050"/>
              </a:solidFill>
            </a:endParaRPr>
          </a:p>
        </p:txBody>
      </p:sp>
      <p:sp>
        <p:nvSpPr>
          <p:cNvPr id="15" name="TextBox 14"/>
          <p:cNvSpPr txBox="1"/>
          <p:nvPr/>
        </p:nvSpPr>
        <p:spPr>
          <a:xfrm>
            <a:off x="2669560" y="2232078"/>
            <a:ext cx="457200" cy="584775"/>
          </a:xfrm>
          <a:prstGeom prst="rect">
            <a:avLst/>
          </a:prstGeom>
          <a:noFill/>
        </p:spPr>
        <p:txBody>
          <a:bodyPr wrap="square" rtlCol="0">
            <a:spAutoFit/>
          </a:bodyPr>
          <a:lstStyle/>
          <a:p>
            <a:r>
              <a:rPr lang="en-US" sz="3200" dirty="0" smtClean="0">
                <a:solidFill>
                  <a:srgbClr val="00B050"/>
                </a:solidFill>
                <a:sym typeface="Wingdings" panose="05000000000000000000" pitchFamily="2" charset="2"/>
              </a:rPr>
              <a:t></a:t>
            </a:r>
            <a:endParaRPr lang="en-US" sz="3200" dirty="0">
              <a:solidFill>
                <a:srgbClr val="00B050"/>
              </a:solidFill>
            </a:endParaRPr>
          </a:p>
        </p:txBody>
      </p:sp>
    </p:spTree>
    <p:extLst>
      <p:ext uri="{BB962C8B-B14F-4D97-AF65-F5344CB8AC3E}">
        <p14:creationId xmlns:p14="http://schemas.microsoft.com/office/powerpoint/2010/main" val="29226134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jdelijke aanduiding voor inhoud 2"/>
          <p:cNvSpPr>
            <a:spLocks noGrp="1"/>
          </p:cNvSpPr>
          <p:nvPr>
            <p:ph idx="1"/>
          </p:nvPr>
        </p:nvSpPr>
        <p:spPr>
          <a:xfrm>
            <a:off x="610100" y="742162"/>
            <a:ext cx="8206354" cy="3828251"/>
          </a:xfrm>
        </p:spPr>
        <p:txBody>
          <a:bodyPr/>
          <a:lstStyle/>
          <a:p>
            <a:pPr marL="2574925" lvl="0" indent="-2574925" defTabSz="914400">
              <a:spcBef>
                <a:spcPts val="0"/>
              </a:spcBef>
              <a:spcAft>
                <a:spcPts val="0"/>
              </a:spcAft>
              <a:defRPr/>
            </a:pPr>
            <a:r>
              <a:rPr lang="en-US" sz="1600" dirty="0" smtClean="0">
                <a:solidFill>
                  <a:schemeClr val="tx1"/>
                </a:solidFill>
              </a:rPr>
              <a:t>Main target users:</a:t>
            </a:r>
          </a:p>
          <a:p>
            <a:pPr marL="285750" lvl="0" indent="-285750" defTabSz="914400">
              <a:spcBef>
                <a:spcPts val="0"/>
              </a:spcBef>
              <a:spcAft>
                <a:spcPts val="0"/>
              </a:spcAft>
              <a:buFont typeface="Arial" panose="020B0604020202020204" pitchFamily="34" charset="0"/>
              <a:buChar char="•"/>
              <a:defRPr/>
            </a:pPr>
            <a:r>
              <a:rPr lang="en-US" sz="1600" dirty="0" smtClean="0">
                <a:solidFill>
                  <a:schemeClr val="tx1"/>
                </a:solidFill>
              </a:rPr>
              <a:t>Farmers</a:t>
            </a:r>
          </a:p>
          <a:p>
            <a:pPr marL="573088" lvl="0" indent="-285750" defTabSz="914400">
              <a:spcBef>
                <a:spcPts val="0"/>
              </a:spcBef>
              <a:spcAft>
                <a:spcPts val="0"/>
              </a:spcAft>
              <a:buFont typeface="Wingdings" panose="05000000000000000000" pitchFamily="2" charset="2"/>
              <a:buChar char="q"/>
              <a:defRPr/>
            </a:pPr>
            <a:r>
              <a:rPr lang="en-US" sz="1600" dirty="0" smtClean="0">
                <a:solidFill>
                  <a:schemeClr val="tx1"/>
                </a:solidFill>
              </a:rPr>
              <a:t>Utilizing farm data without vendor locked-in</a:t>
            </a:r>
          </a:p>
          <a:p>
            <a:pPr marL="573088" lvl="0" indent="-285750" defTabSz="914400">
              <a:spcBef>
                <a:spcPts val="0"/>
              </a:spcBef>
              <a:spcAft>
                <a:spcPts val="0"/>
              </a:spcAft>
              <a:buFont typeface="Wingdings" panose="05000000000000000000" pitchFamily="2" charset="2"/>
              <a:buChar char="q"/>
              <a:defRPr/>
            </a:pPr>
            <a:r>
              <a:rPr lang="en-US" sz="1600" dirty="0" smtClean="0">
                <a:solidFill>
                  <a:schemeClr val="tx1"/>
                </a:solidFill>
              </a:rPr>
              <a:t>Harvesting data from sensors</a:t>
            </a:r>
          </a:p>
          <a:p>
            <a:pPr marL="573088" lvl="0" indent="-285750" defTabSz="914400">
              <a:spcBef>
                <a:spcPts val="0"/>
              </a:spcBef>
              <a:spcAft>
                <a:spcPts val="0"/>
              </a:spcAft>
              <a:buFont typeface="Wingdings" panose="05000000000000000000" pitchFamily="2" charset="2"/>
              <a:buChar char="q"/>
              <a:defRPr/>
            </a:pPr>
            <a:r>
              <a:rPr lang="en-US" sz="1600" dirty="0" smtClean="0">
                <a:solidFill>
                  <a:schemeClr val="tx1"/>
                </a:solidFill>
              </a:rPr>
              <a:t>Saving time to explain their data to researchers</a:t>
            </a:r>
          </a:p>
          <a:p>
            <a:pPr marL="287338" lvl="0" defTabSz="914400">
              <a:spcBef>
                <a:spcPts val="0"/>
              </a:spcBef>
              <a:spcAft>
                <a:spcPts val="0"/>
              </a:spcAft>
              <a:defRPr/>
            </a:pPr>
            <a:endParaRPr lang="en-US" sz="1600" dirty="0" smtClean="0">
              <a:solidFill>
                <a:schemeClr val="tx1"/>
              </a:solidFill>
            </a:endParaRPr>
          </a:p>
          <a:p>
            <a:pPr marL="285750" lvl="0" indent="-285750" defTabSz="914400">
              <a:spcBef>
                <a:spcPts val="0"/>
              </a:spcBef>
              <a:spcAft>
                <a:spcPts val="0"/>
              </a:spcAft>
              <a:buFont typeface="Arial" panose="020B0604020202020204" pitchFamily="34" charset="0"/>
              <a:buChar char="•"/>
              <a:defRPr/>
            </a:pPr>
            <a:r>
              <a:rPr lang="en-US" sz="1600" dirty="0" smtClean="0">
                <a:solidFill>
                  <a:schemeClr val="tx1"/>
                </a:solidFill>
              </a:rPr>
              <a:t>Students / Researchers </a:t>
            </a:r>
          </a:p>
          <a:p>
            <a:pPr marL="573088" lvl="0" indent="-285750" defTabSz="914400">
              <a:spcBef>
                <a:spcPts val="0"/>
              </a:spcBef>
              <a:spcAft>
                <a:spcPts val="0"/>
              </a:spcAft>
              <a:buFont typeface="Wingdings" panose="05000000000000000000" pitchFamily="2" charset="2"/>
              <a:buChar char="q"/>
              <a:defRPr/>
            </a:pPr>
            <a:r>
              <a:rPr lang="en-US" sz="1600" dirty="0" smtClean="0">
                <a:solidFill>
                  <a:schemeClr val="tx1"/>
                </a:solidFill>
              </a:rPr>
              <a:t>Having data to perform analysis</a:t>
            </a:r>
          </a:p>
          <a:p>
            <a:pPr marL="2574925" lvl="0" indent="-2574925" defTabSz="914400">
              <a:spcBef>
                <a:spcPts val="0"/>
              </a:spcBef>
              <a:spcAft>
                <a:spcPts val="0"/>
              </a:spcAft>
              <a:defRPr/>
            </a:pPr>
            <a:endParaRPr lang="en-US" sz="1600" dirty="0">
              <a:solidFill>
                <a:schemeClr val="tx1"/>
              </a:solidFill>
            </a:endParaRPr>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15</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9"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Target Users</a:t>
            </a:r>
            <a:endParaRPr lang="en-US" dirty="0"/>
          </a:p>
        </p:txBody>
      </p:sp>
    </p:spTree>
    <p:extLst>
      <p:ext uri="{BB962C8B-B14F-4D97-AF65-F5344CB8AC3E}">
        <p14:creationId xmlns:p14="http://schemas.microsoft.com/office/powerpoint/2010/main" val="1860805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7CEC10D-CD46-426F-915E-6C78530279CB}" type="slidenum">
              <a:rPr lang="en-US" smtClean="0"/>
              <a:t>16</a:t>
            </a:fld>
            <a:endParaRPr lang="en-US" dirty="0"/>
          </a:p>
        </p:txBody>
      </p:sp>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700540" y="1771704"/>
            <a:ext cx="1816121" cy="2653017"/>
          </a:xfrm>
          <a:prstGeom prst="rect">
            <a:avLst/>
          </a:prstGeom>
        </p:spPr>
      </p:pic>
      <p:sp>
        <p:nvSpPr>
          <p:cNvPr id="8" name="TextBox 7"/>
          <p:cNvSpPr txBox="1"/>
          <p:nvPr/>
        </p:nvSpPr>
        <p:spPr>
          <a:xfrm>
            <a:off x="3126760" y="2321179"/>
            <a:ext cx="5091123" cy="707886"/>
          </a:xfrm>
          <a:prstGeom prst="rect">
            <a:avLst/>
          </a:prstGeom>
          <a:noFill/>
        </p:spPr>
        <p:txBody>
          <a:bodyPr wrap="square" rtlCol="0">
            <a:spAutoFit/>
          </a:bodyPr>
          <a:lstStyle/>
          <a:p>
            <a:r>
              <a:rPr lang="en-US" sz="2000" dirty="0" smtClean="0"/>
              <a:t>What is data? What is information?</a:t>
            </a:r>
          </a:p>
          <a:p>
            <a:r>
              <a:rPr lang="en-US" sz="2000" dirty="0" smtClean="0"/>
              <a:t>Are they same?</a:t>
            </a:r>
            <a:endParaRPr lang="en-US" sz="2000" dirty="0"/>
          </a:p>
        </p:txBody>
      </p:sp>
      <p:sp>
        <p:nvSpPr>
          <p:cNvPr id="10" name="Rectangle 9"/>
          <p:cNvSpPr/>
          <p:nvPr/>
        </p:nvSpPr>
        <p:spPr>
          <a:xfrm>
            <a:off x="475013" y="430229"/>
            <a:ext cx="8348353" cy="830997"/>
          </a:xfrm>
          <a:prstGeom prst="rect">
            <a:avLst/>
          </a:prstGeom>
        </p:spPr>
        <p:txBody>
          <a:bodyPr wrap="square">
            <a:spAutoFit/>
          </a:bodyPr>
          <a:lstStyle/>
          <a:p>
            <a:pPr marL="0" lvl="1" algn="ctr"/>
            <a:r>
              <a:rPr lang="en-US" sz="2400" b="1" dirty="0"/>
              <a:t>“… data storage for information discovery</a:t>
            </a:r>
          </a:p>
          <a:p>
            <a:pPr marL="0" lvl="1" algn="ctr"/>
            <a:r>
              <a:rPr lang="en-US" sz="2400" b="1" dirty="0"/>
              <a:t>in Precision Agriculture”</a:t>
            </a:r>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11" name="TextBox 10"/>
          <p:cNvSpPr txBox="1"/>
          <p:nvPr/>
        </p:nvSpPr>
        <p:spPr>
          <a:xfrm>
            <a:off x="3126761" y="1768447"/>
            <a:ext cx="5091123" cy="400110"/>
          </a:xfrm>
          <a:prstGeom prst="rect">
            <a:avLst/>
          </a:prstGeom>
          <a:noFill/>
        </p:spPr>
        <p:txBody>
          <a:bodyPr wrap="square" rtlCol="0">
            <a:spAutoFit/>
          </a:bodyPr>
          <a:lstStyle/>
          <a:p>
            <a:r>
              <a:rPr lang="en-US" sz="2000" dirty="0" smtClean="0"/>
              <a:t>What is Precision Agriculture?</a:t>
            </a:r>
            <a:endParaRPr lang="en-US" sz="2000" dirty="0"/>
          </a:p>
        </p:txBody>
      </p:sp>
      <p:sp>
        <p:nvSpPr>
          <p:cNvPr id="13" name="TextBox 12"/>
          <p:cNvSpPr txBox="1"/>
          <p:nvPr/>
        </p:nvSpPr>
        <p:spPr>
          <a:xfrm>
            <a:off x="3126760" y="3131556"/>
            <a:ext cx="5091123" cy="400110"/>
          </a:xfrm>
          <a:prstGeom prst="rect">
            <a:avLst/>
          </a:prstGeom>
          <a:noFill/>
        </p:spPr>
        <p:txBody>
          <a:bodyPr wrap="square" rtlCol="0">
            <a:spAutoFit/>
          </a:bodyPr>
          <a:lstStyle/>
          <a:p>
            <a:r>
              <a:rPr lang="en-US" sz="2000" dirty="0" smtClean="0"/>
              <a:t>Who will be the target users?</a:t>
            </a:r>
            <a:endParaRPr lang="en-US" sz="2000" dirty="0"/>
          </a:p>
        </p:txBody>
      </p:sp>
      <p:sp>
        <p:nvSpPr>
          <p:cNvPr id="14" name="TextBox 13"/>
          <p:cNvSpPr txBox="1"/>
          <p:nvPr/>
        </p:nvSpPr>
        <p:spPr>
          <a:xfrm>
            <a:off x="2651748" y="1647303"/>
            <a:ext cx="457200" cy="584775"/>
          </a:xfrm>
          <a:prstGeom prst="rect">
            <a:avLst/>
          </a:prstGeom>
          <a:noFill/>
        </p:spPr>
        <p:txBody>
          <a:bodyPr wrap="square" rtlCol="0">
            <a:spAutoFit/>
          </a:bodyPr>
          <a:lstStyle/>
          <a:p>
            <a:r>
              <a:rPr lang="en-US" sz="3200" dirty="0" smtClean="0">
                <a:solidFill>
                  <a:srgbClr val="00B050"/>
                </a:solidFill>
                <a:sym typeface="Wingdings" panose="05000000000000000000" pitchFamily="2" charset="2"/>
              </a:rPr>
              <a:t></a:t>
            </a:r>
            <a:endParaRPr lang="en-US" sz="3200" dirty="0">
              <a:solidFill>
                <a:srgbClr val="00B050"/>
              </a:solidFill>
            </a:endParaRPr>
          </a:p>
        </p:txBody>
      </p:sp>
      <p:sp>
        <p:nvSpPr>
          <p:cNvPr id="15" name="TextBox 14"/>
          <p:cNvSpPr txBox="1"/>
          <p:nvPr/>
        </p:nvSpPr>
        <p:spPr>
          <a:xfrm>
            <a:off x="2669560" y="2232078"/>
            <a:ext cx="457200" cy="584775"/>
          </a:xfrm>
          <a:prstGeom prst="rect">
            <a:avLst/>
          </a:prstGeom>
          <a:noFill/>
        </p:spPr>
        <p:txBody>
          <a:bodyPr wrap="square" rtlCol="0">
            <a:spAutoFit/>
          </a:bodyPr>
          <a:lstStyle/>
          <a:p>
            <a:r>
              <a:rPr lang="en-US" sz="3200" dirty="0" smtClean="0">
                <a:solidFill>
                  <a:srgbClr val="00B050"/>
                </a:solidFill>
                <a:sym typeface="Wingdings" panose="05000000000000000000" pitchFamily="2" charset="2"/>
              </a:rPr>
              <a:t></a:t>
            </a:r>
            <a:endParaRPr lang="en-US" sz="3200" dirty="0">
              <a:solidFill>
                <a:srgbClr val="00B050"/>
              </a:solidFill>
            </a:endParaRPr>
          </a:p>
        </p:txBody>
      </p:sp>
      <p:sp>
        <p:nvSpPr>
          <p:cNvPr id="16" name="TextBox 15"/>
          <p:cNvSpPr txBox="1"/>
          <p:nvPr/>
        </p:nvSpPr>
        <p:spPr>
          <a:xfrm>
            <a:off x="2669560" y="3029065"/>
            <a:ext cx="457200" cy="584775"/>
          </a:xfrm>
          <a:prstGeom prst="rect">
            <a:avLst/>
          </a:prstGeom>
          <a:noFill/>
        </p:spPr>
        <p:txBody>
          <a:bodyPr wrap="square" rtlCol="0">
            <a:spAutoFit/>
          </a:bodyPr>
          <a:lstStyle/>
          <a:p>
            <a:r>
              <a:rPr lang="en-US" sz="3200" dirty="0" smtClean="0">
                <a:solidFill>
                  <a:srgbClr val="00B050"/>
                </a:solidFill>
                <a:sym typeface="Wingdings" panose="05000000000000000000" pitchFamily="2" charset="2"/>
              </a:rPr>
              <a:t></a:t>
            </a:r>
            <a:endParaRPr lang="en-US" sz="3200" dirty="0">
              <a:solidFill>
                <a:srgbClr val="00B050"/>
              </a:solidFill>
            </a:endParaRPr>
          </a:p>
        </p:txBody>
      </p:sp>
    </p:spTree>
    <p:extLst>
      <p:ext uri="{BB962C8B-B14F-4D97-AF65-F5344CB8AC3E}">
        <p14:creationId xmlns:p14="http://schemas.microsoft.com/office/powerpoint/2010/main" val="1574693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jdelijke aanduiding voor inhoud 2"/>
          <p:cNvSpPr>
            <a:spLocks noGrp="1"/>
          </p:cNvSpPr>
          <p:nvPr>
            <p:ph idx="1"/>
          </p:nvPr>
        </p:nvSpPr>
        <p:spPr>
          <a:xfrm>
            <a:off x="610100" y="742162"/>
            <a:ext cx="8206354" cy="3828251"/>
          </a:xfrm>
        </p:spPr>
        <p:txBody>
          <a:bodyPr/>
          <a:lstStyle/>
          <a:p>
            <a:pPr marL="2574925" lvl="0" indent="-2574925" defTabSz="914400">
              <a:spcBef>
                <a:spcPts val="0"/>
              </a:spcBef>
              <a:spcAft>
                <a:spcPts val="0"/>
              </a:spcAft>
              <a:defRPr/>
            </a:pPr>
            <a:r>
              <a:rPr lang="en-US" sz="1600" dirty="0" smtClean="0">
                <a:solidFill>
                  <a:schemeClr val="tx1"/>
                </a:solidFill>
              </a:rPr>
              <a:t>For information discovery:</a:t>
            </a:r>
          </a:p>
          <a:p>
            <a:pPr marL="342900" lvl="0" indent="-342900" defTabSz="914400">
              <a:spcBef>
                <a:spcPts val="0"/>
              </a:spcBef>
              <a:spcAft>
                <a:spcPts val="0"/>
              </a:spcAft>
              <a:buFont typeface="Arial" panose="020B0604020202020204" pitchFamily="34" charset="0"/>
              <a:buChar char="•"/>
              <a:defRPr/>
            </a:pPr>
            <a:r>
              <a:rPr lang="en-US" sz="1600" dirty="0">
                <a:solidFill>
                  <a:schemeClr val="tx1"/>
                </a:solidFill>
              </a:rPr>
              <a:t>Need context or </a:t>
            </a:r>
            <a:r>
              <a:rPr lang="en-US" sz="1600" dirty="0" smtClean="0">
                <a:solidFill>
                  <a:schemeClr val="tx1"/>
                </a:solidFill>
              </a:rPr>
              <a:t>metadata</a:t>
            </a:r>
          </a:p>
          <a:p>
            <a:pPr marL="342900" lvl="0" indent="-342900" defTabSz="914400">
              <a:spcBef>
                <a:spcPts val="0"/>
              </a:spcBef>
              <a:spcAft>
                <a:spcPts val="0"/>
              </a:spcAft>
              <a:buFont typeface="Arial" panose="020B0604020202020204" pitchFamily="34" charset="0"/>
              <a:buChar char="•"/>
              <a:defRPr/>
            </a:pPr>
            <a:r>
              <a:rPr lang="en-US" sz="1600" dirty="0" smtClean="0">
                <a:solidFill>
                  <a:schemeClr val="tx1"/>
                </a:solidFill>
                <a:sym typeface="Wingdings" panose="05000000000000000000" pitchFamily="2" charset="2"/>
              </a:rPr>
              <a:t>N</a:t>
            </a:r>
            <a:r>
              <a:rPr lang="en-US" sz="1600" dirty="0" smtClean="0">
                <a:solidFill>
                  <a:schemeClr val="tx1"/>
                </a:solidFill>
              </a:rPr>
              <a:t>eed to find required data efficiently</a:t>
            </a:r>
          </a:p>
          <a:p>
            <a:pPr lvl="0" defTabSz="914400">
              <a:spcBef>
                <a:spcPts val="0"/>
              </a:spcBef>
              <a:spcAft>
                <a:spcPts val="0"/>
              </a:spcAft>
              <a:defRPr/>
            </a:pPr>
            <a:endParaRPr lang="en-US" sz="1600" dirty="0" smtClean="0">
              <a:solidFill>
                <a:schemeClr val="tx1"/>
              </a:solidFill>
            </a:endParaRPr>
          </a:p>
          <a:p>
            <a:pPr lvl="0" defTabSz="914400">
              <a:spcBef>
                <a:spcPts val="0"/>
              </a:spcBef>
              <a:spcAft>
                <a:spcPts val="0"/>
              </a:spcAft>
              <a:defRPr/>
            </a:pPr>
            <a:endParaRPr lang="en-US" sz="1600" dirty="0" smtClean="0">
              <a:solidFill>
                <a:schemeClr val="tx1"/>
              </a:solidFill>
            </a:endParaRPr>
          </a:p>
          <a:p>
            <a:pPr lvl="0" defTabSz="914400">
              <a:spcBef>
                <a:spcPts val="0"/>
              </a:spcBef>
              <a:spcAft>
                <a:spcPts val="0"/>
              </a:spcAft>
              <a:defRPr/>
            </a:pPr>
            <a:r>
              <a:rPr lang="en-US" sz="1600" dirty="0" smtClean="0">
                <a:solidFill>
                  <a:schemeClr val="tx1"/>
                </a:solidFill>
              </a:rPr>
              <a:t>Context </a:t>
            </a:r>
            <a:r>
              <a:rPr lang="en-US" sz="1600" dirty="0">
                <a:solidFill>
                  <a:schemeClr val="tx1"/>
                </a:solidFill>
              </a:rPr>
              <a:t>or </a:t>
            </a:r>
            <a:r>
              <a:rPr lang="en-US" sz="1600" dirty="0" smtClean="0">
                <a:solidFill>
                  <a:schemeClr val="tx1"/>
                </a:solidFill>
              </a:rPr>
              <a:t>metadata     </a:t>
            </a:r>
            <a:r>
              <a:rPr lang="en-US" sz="1600" dirty="0" smtClean="0">
                <a:solidFill>
                  <a:schemeClr val="tx1"/>
                </a:solidFill>
                <a:sym typeface="Wingdings" panose="05000000000000000000" pitchFamily="2" charset="2"/>
              </a:rPr>
              <a:t> </a:t>
            </a:r>
            <a:r>
              <a:rPr lang="en-US" sz="1600" dirty="0" smtClean="0">
                <a:solidFill>
                  <a:schemeClr val="tx1"/>
                </a:solidFill>
              </a:rPr>
              <a:t>provided by farmers</a:t>
            </a:r>
          </a:p>
          <a:p>
            <a:pPr lvl="0" defTabSz="914400">
              <a:spcBef>
                <a:spcPts val="0"/>
              </a:spcBef>
              <a:spcAft>
                <a:spcPts val="0"/>
              </a:spcAft>
              <a:defRPr/>
            </a:pPr>
            <a:r>
              <a:rPr lang="en-US" sz="1600" dirty="0" smtClean="0">
                <a:solidFill>
                  <a:schemeClr val="tx1"/>
                </a:solidFill>
              </a:rPr>
              <a:t>Finding data efficiently </a:t>
            </a:r>
            <a:r>
              <a:rPr lang="en-US" sz="1600" dirty="0" smtClean="0">
                <a:solidFill>
                  <a:schemeClr val="tx1"/>
                </a:solidFill>
                <a:sym typeface="Wingdings" panose="05000000000000000000" pitchFamily="2" charset="2"/>
              </a:rPr>
              <a:t> structure data</a:t>
            </a:r>
            <a:endParaRPr lang="en-US" sz="1600" dirty="0">
              <a:solidFill>
                <a:schemeClr val="tx1"/>
              </a:solidFill>
            </a:endParaRPr>
          </a:p>
          <a:p>
            <a:pPr lvl="0" defTabSz="914400">
              <a:spcBef>
                <a:spcPts val="0"/>
              </a:spcBef>
              <a:spcAft>
                <a:spcPts val="0"/>
              </a:spcAft>
              <a:defRPr/>
            </a:pPr>
            <a:endParaRPr lang="en-US" sz="1600" dirty="0" smtClean="0">
              <a:solidFill>
                <a:schemeClr val="tx1"/>
              </a:solidFill>
            </a:endParaRPr>
          </a:p>
          <a:p>
            <a:pPr lvl="0" defTabSz="914400">
              <a:spcBef>
                <a:spcPts val="0"/>
              </a:spcBef>
              <a:spcAft>
                <a:spcPts val="0"/>
              </a:spcAft>
              <a:defRPr/>
            </a:pPr>
            <a:endParaRPr lang="en-US" sz="1600" dirty="0">
              <a:solidFill>
                <a:schemeClr val="tx1"/>
              </a:solidFill>
            </a:endParaRPr>
          </a:p>
          <a:p>
            <a:pPr lvl="0" defTabSz="914400">
              <a:spcBef>
                <a:spcPts val="0"/>
              </a:spcBef>
              <a:spcAft>
                <a:spcPts val="0"/>
              </a:spcAft>
              <a:defRPr/>
            </a:pPr>
            <a:r>
              <a:rPr lang="en-US" sz="1600" b="1" dirty="0" smtClean="0">
                <a:solidFill>
                  <a:schemeClr val="tx1"/>
                </a:solidFill>
                <a:sym typeface="Wingdings" panose="05000000000000000000" pitchFamily="2" charset="2"/>
              </a:rPr>
              <a:t>Structuring </a:t>
            </a:r>
            <a:r>
              <a:rPr lang="en-US" sz="1600" dirty="0" smtClean="0">
                <a:solidFill>
                  <a:schemeClr val="tx1"/>
                </a:solidFill>
                <a:sym typeface="Wingdings" panose="05000000000000000000" pitchFamily="2" charset="2"/>
              </a:rPr>
              <a:t>data is needed!!</a:t>
            </a:r>
            <a:endParaRPr lang="en-US" sz="1600" b="1" dirty="0" smtClean="0">
              <a:solidFill>
                <a:schemeClr val="tx1"/>
              </a:solidFill>
            </a:endParaRPr>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17</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9"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Software System for Information Discovery</a:t>
            </a:r>
          </a:p>
        </p:txBody>
      </p:sp>
    </p:spTree>
    <p:extLst>
      <p:ext uri="{BB962C8B-B14F-4D97-AF65-F5344CB8AC3E}">
        <p14:creationId xmlns:p14="http://schemas.microsoft.com/office/powerpoint/2010/main" val="1825053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jdelijke aanduiding voor inhoud 2"/>
          <p:cNvSpPr>
            <a:spLocks noGrp="1"/>
          </p:cNvSpPr>
          <p:nvPr>
            <p:ph idx="1"/>
          </p:nvPr>
        </p:nvSpPr>
        <p:spPr>
          <a:xfrm>
            <a:off x="610100" y="677888"/>
            <a:ext cx="8206354" cy="3892526"/>
          </a:xfrm>
        </p:spPr>
        <p:txBody>
          <a:bodyPr/>
          <a:lstStyle/>
          <a:p>
            <a:pPr lvl="1"/>
            <a:r>
              <a:rPr lang="en-US" sz="1600" dirty="0" smtClean="0">
                <a:solidFill>
                  <a:schemeClr val="tx1"/>
                </a:solidFill>
              </a:rPr>
              <a:t>Initial Prototype: </a:t>
            </a:r>
            <a:r>
              <a:rPr lang="en-US" sz="1600" b="1" dirty="0">
                <a:solidFill>
                  <a:schemeClr val="tx1"/>
                </a:solidFill>
              </a:rPr>
              <a:t>D</a:t>
            </a:r>
            <a:r>
              <a:rPr lang="en-US" sz="1600" dirty="0">
                <a:solidFill>
                  <a:schemeClr val="tx1"/>
                </a:solidFill>
              </a:rPr>
              <a:t>ata </a:t>
            </a:r>
            <a:r>
              <a:rPr lang="en-US" sz="1600" b="1" dirty="0">
                <a:solidFill>
                  <a:schemeClr val="tx1"/>
                </a:solidFill>
              </a:rPr>
              <a:t>I</a:t>
            </a:r>
            <a:r>
              <a:rPr lang="en-US" sz="1600" dirty="0">
                <a:solidFill>
                  <a:schemeClr val="tx1"/>
                </a:solidFill>
              </a:rPr>
              <a:t>ntegration </a:t>
            </a:r>
            <a:r>
              <a:rPr lang="en-US" sz="1600" b="1" dirty="0">
                <a:solidFill>
                  <a:schemeClr val="tx1"/>
                </a:solidFill>
              </a:rPr>
              <a:t>P</a:t>
            </a:r>
            <a:r>
              <a:rPr lang="en-US" sz="1600" dirty="0">
                <a:solidFill>
                  <a:schemeClr val="tx1"/>
                </a:solidFill>
              </a:rPr>
              <a:t>latform for </a:t>
            </a:r>
            <a:r>
              <a:rPr lang="en-US" sz="1600" b="1" dirty="0">
                <a:solidFill>
                  <a:schemeClr val="tx1"/>
                </a:solidFill>
              </a:rPr>
              <a:t>P</a:t>
            </a:r>
            <a:r>
              <a:rPr lang="en-US" sz="1600" dirty="0">
                <a:solidFill>
                  <a:schemeClr val="tx1"/>
                </a:solidFill>
              </a:rPr>
              <a:t>recision </a:t>
            </a:r>
            <a:r>
              <a:rPr lang="en-US" sz="1600" b="1" dirty="0">
                <a:solidFill>
                  <a:schemeClr val="tx1"/>
                </a:solidFill>
              </a:rPr>
              <a:t>A</a:t>
            </a:r>
            <a:r>
              <a:rPr lang="en-US" sz="1600" dirty="0">
                <a:solidFill>
                  <a:schemeClr val="tx1"/>
                </a:solidFill>
              </a:rPr>
              <a:t>griculture (</a:t>
            </a:r>
            <a:r>
              <a:rPr lang="en-US" sz="1600" dirty="0" smtClean="0">
                <a:solidFill>
                  <a:schemeClr val="tx1"/>
                </a:solidFill>
              </a:rPr>
              <a:t>DIPPA)</a:t>
            </a:r>
          </a:p>
          <a:p>
            <a:pPr lvl="1"/>
            <a:endParaRPr lang="en-US" dirty="0" smtClean="0">
              <a:solidFill>
                <a:srgbClr val="FF0000"/>
              </a:solidFill>
              <a:sym typeface="Wingdings" panose="05000000000000000000" pitchFamily="2" charset="2"/>
            </a:endParaRPr>
          </a:p>
          <a:p>
            <a:pPr lvl="1"/>
            <a:r>
              <a:rPr lang="en-US" sz="1600" dirty="0" smtClean="0">
                <a:solidFill>
                  <a:schemeClr val="tx1"/>
                </a:solidFill>
                <a:sym typeface="Wingdings" panose="05000000000000000000" pitchFamily="2" charset="2"/>
              </a:rPr>
              <a:t>Data integration in DIPPA:</a:t>
            </a:r>
          </a:p>
          <a:p>
            <a:pPr lvl="1"/>
            <a:r>
              <a:rPr lang="en-US" sz="1600" dirty="0" smtClean="0">
                <a:solidFill>
                  <a:schemeClr val="tx1"/>
                </a:solidFill>
                <a:sym typeface="Wingdings" panose="05000000000000000000" pitchFamily="2" charset="2"/>
              </a:rPr>
              <a:t> Use Extract-Transform-Load (ETL) process</a:t>
            </a:r>
          </a:p>
          <a:p>
            <a:pPr lvl="1"/>
            <a:r>
              <a:rPr lang="en-US" sz="1600" dirty="0" smtClean="0">
                <a:solidFill>
                  <a:schemeClr val="tx1"/>
                </a:solidFill>
                <a:sym typeface="Wingdings" panose="05000000000000000000" pitchFamily="2" charset="2"/>
              </a:rPr>
              <a:t> </a:t>
            </a:r>
            <a:r>
              <a:rPr lang="en-US" sz="1600" dirty="0" smtClean="0">
                <a:solidFill>
                  <a:schemeClr val="tx1"/>
                </a:solidFill>
              </a:rPr>
              <a:t>Need </a:t>
            </a:r>
            <a:r>
              <a:rPr lang="en-US" sz="1600" dirty="0">
                <a:solidFill>
                  <a:schemeClr val="tx1"/>
                </a:solidFill>
              </a:rPr>
              <a:t>solid knowledge of </a:t>
            </a:r>
            <a:r>
              <a:rPr lang="en-US" sz="1600" b="1" dirty="0">
                <a:solidFill>
                  <a:schemeClr val="tx1"/>
                </a:solidFill>
              </a:rPr>
              <a:t>data sources </a:t>
            </a:r>
            <a:r>
              <a:rPr lang="en-US" sz="1600" dirty="0">
                <a:solidFill>
                  <a:schemeClr val="tx1"/>
                </a:solidFill>
              </a:rPr>
              <a:t>and </a:t>
            </a:r>
            <a:r>
              <a:rPr lang="en-US" sz="1600" b="1" dirty="0">
                <a:solidFill>
                  <a:schemeClr val="tx1"/>
                </a:solidFill>
              </a:rPr>
              <a:t>internal database </a:t>
            </a:r>
            <a:r>
              <a:rPr lang="en-US" sz="1600" b="1" dirty="0" smtClean="0">
                <a:solidFill>
                  <a:schemeClr val="tx1"/>
                </a:solidFill>
              </a:rPr>
              <a:t>schemas </a:t>
            </a:r>
            <a:r>
              <a:rPr lang="en-US" sz="1600" dirty="0" smtClean="0">
                <a:solidFill>
                  <a:schemeClr val="tx1"/>
                </a:solidFill>
              </a:rPr>
              <a:t>to structure the data</a:t>
            </a:r>
          </a:p>
          <a:p>
            <a:pPr marL="2286000" lvl="1" indent="-1997075">
              <a:tabLst>
                <a:tab pos="1889125" algn="l"/>
              </a:tabLst>
            </a:pPr>
            <a:r>
              <a:rPr lang="en-US" sz="1600" dirty="0" smtClean="0">
                <a:solidFill>
                  <a:schemeClr val="tx1"/>
                </a:solidFill>
              </a:rPr>
              <a:t>System maintainer	: </a:t>
            </a:r>
            <a:r>
              <a:rPr lang="en-US" sz="1600" dirty="0">
                <a:solidFill>
                  <a:schemeClr val="accent1"/>
                </a:solidFill>
              </a:rPr>
              <a:t>difficult to support various data from </a:t>
            </a:r>
            <a:r>
              <a:rPr lang="en-US" sz="1600" dirty="0" smtClean="0">
                <a:solidFill>
                  <a:schemeClr val="accent1"/>
                </a:solidFill>
              </a:rPr>
              <a:t>farmers and sensor providers</a:t>
            </a:r>
          </a:p>
          <a:p>
            <a:pPr marL="288925" lvl="1">
              <a:tabLst>
                <a:tab pos="1889125" algn="l"/>
              </a:tabLst>
            </a:pPr>
            <a:r>
              <a:rPr lang="en-US" sz="1600" dirty="0" smtClean="0">
                <a:solidFill>
                  <a:schemeClr val="tx1"/>
                </a:solidFill>
              </a:rPr>
              <a:t>Farmers  	:</a:t>
            </a:r>
            <a:r>
              <a:rPr lang="en-US" sz="1600" dirty="0" smtClean="0">
                <a:solidFill>
                  <a:schemeClr val="tx1"/>
                </a:solidFill>
                <a:sym typeface="Wingdings" panose="05000000000000000000" pitchFamily="2" charset="2"/>
              </a:rPr>
              <a:t> </a:t>
            </a:r>
            <a:r>
              <a:rPr lang="en-US" sz="1600" dirty="0" smtClean="0">
                <a:solidFill>
                  <a:schemeClr val="accent1"/>
                </a:solidFill>
                <a:sym typeface="Wingdings" panose="05000000000000000000" pitchFamily="2" charset="2"/>
              </a:rPr>
              <a:t>learn database schemas?</a:t>
            </a:r>
          </a:p>
          <a:p>
            <a:endParaRPr lang="en-US" sz="1600" baseline="30000" dirty="0" smtClean="0"/>
          </a:p>
          <a:p>
            <a:r>
              <a:rPr lang="en-US" sz="1600" dirty="0">
                <a:solidFill>
                  <a:schemeClr val="tx1"/>
                </a:solidFill>
              </a:rPr>
              <a:t>Some </a:t>
            </a:r>
            <a:r>
              <a:rPr lang="en-US" sz="1600" dirty="0" smtClean="0">
                <a:solidFill>
                  <a:schemeClr val="tx1"/>
                </a:solidFill>
              </a:rPr>
              <a:t>data </a:t>
            </a:r>
            <a:r>
              <a:rPr lang="en-US" sz="1600" dirty="0">
                <a:solidFill>
                  <a:schemeClr val="tx1"/>
                </a:solidFill>
              </a:rPr>
              <a:t>in DIPPA lacked context or metadata</a:t>
            </a:r>
          </a:p>
          <a:p>
            <a:r>
              <a:rPr lang="en-US" sz="1600" dirty="0" smtClean="0">
                <a:solidFill>
                  <a:schemeClr val="tx1"/>
                </a:solidFill>
                <a:sym typeface="Wingdings" panose="05000000000000000000" pitchFamily="2" charset="2"/>
              </a:rPr>
              <a:t> </a:t>
            </a:r>
            <a:r>
              <a:rPr lang="en-US" sz="1600" dirty="0" smtClean="0">
                <a:solidFill>
                  <a:schemeClr val="accent1"/>
                </a:solidFill>
                <a:sym typeface="Wingdings" panose="05000000000000000000" pitchFamily="2" charset="2"/>
              </a:rPr>
              <a:t>Hindering </a:t>
            </a:r>
            <a:r>
              <a:rPr lang="en-US" sz="1600" dirty="0">
                <a:solidFill>
                  <a:schemeClr val="accent1"/>
                </a:solidFill>
                <a:sym typeface="Wingdings" panose="05000000000000000000" pitchFamily="2" charset="2"/>
              </a:rPr>
              <a:t>researchers to perform data analysis</a:t>
            </a:r>
          </a:p>
          <a:p>
            <a:pPr algn="ctr"/>
            <a:endParaRPr lang="en-US" sz="1050" dirty="0">
              <a:solidFill>
                <a:schemeClr val="tx1"/>
              </a:solidFill>
            </a:endParaRPr>
          </a:p>
          <a:p>
            <a:r>
              <a:rPr lang="en-US" sz="1200" dirty="0" smtClean="0">
                <a:solidFill>
                  <a:schemeClr val="accent3"/>
                </a:solidFill>
              </a:rPr>
              <a:t>B</a:t>
            </a:r>
            <a:r>
              <a:rPr lang="en-US" sz="1200" dirty="0">
                <a:solidFill>
                  <a:schemeClr val="accent3"/>
                </a:solidFill>
              </a:rPr>
              <a:t>. </a:t>
            </a:r>
            <a:r>
              <a:rPr lang="en-US" sz="1200" dirty="0" err="1">
                <a:solidFill>
                  <a:schemeClr val="accent3"/>
                </a:solidFill>
              </a:rPr>
              <a:t>Enkhtaivan</a:t>
            </a:r>
            <a:r>
              <a:rPr lang="en-US" sz="1200" dirty="0">
                <a:solidFill>
                  <a:schemeClr val="accent3"/>
                </a:solidFill>
              </a:rPr>
              <a:t>. DIPPA : Data integration platform for precision agriculture, Eindhoven </a:t>
            </a:r>
            <a:r>
              <a:rPr lang="en-US" sz="1200" dirty="0" smtClean="0">
                <a:solidFill>
                  <a:schemeClr val="accent3"/>
                </a:solidFill>
              </a:rPr>
              <a:t>University of </a:t>
            </a:r>
            <a:r>
              <a:rPr lang="en-US" sz="1200" dirty="0">
                <a:solidFill>
                  <a:schemeClr val="accent3"/>
                </a:solidFill>
              </a:rPr>
              <a:t>Technology, </a:t>
            </a:r>
            <a:r>
              <a:rPr lang="en-US" sz="1200" dirty="0" err="1">
                <a:solidFill>
                  <a:schemeClr val="accent3"/>
                </a:solidFill>
              </a:rPr>
              <a:t>PDEng</a:t>
            </a:r>
            <a:r>
              <a:rPr lang="en-US" sz="1200" dirty="0">
                <a:solidFill>
                  <a:schemeClr val="accent3"/>
                </a:solidFill>
              </a:rPr>
              <a:t> Thesis, October 2018.</a:t>
            </a:r>
            <a:endParaRPr lang="en-US" sz="1200" dirty="0" smtClean="0">
              <a:solidFill>
                <a:schemeClr val="accent3"/>
              </a:solidFill>
            </a:endParaRPr>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18</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9"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Investigating </a:t>
            </a:r>
            <a:r>
              <a:rPr lang="en-US" dirty="0" smtClean="0"/>
              <a:t>DIPPA</a:t>
            </a:r>
            <a:endParaRPr lang="en-US" dirty="0"/>
          </a:p>
        </p:txBody>
      </p:sp>
    </p:spTree>
    <p:extLst>
      <p:ext uri="{BB962C8B-B14F-4D97-AF65-F5344CB8AC3E}">
        <p14:creationId xmlns:p14="http://schemas.microsoft.com/office/powerpoint/2010/main" val="2731316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jdelijke aanduiding voor inhoud 2"/>
          <p:cNvSpPr>
            <a:spLocks noGrp="1"/>
          </p:cNvSpPr>
          <p:nvPr>
            <p:ph idx="1"/>
          </p:nvPr>
        </p:nvSpPr>
        <p:spPr>
          <a:xfrm>
            <a:off x="610100" y="733374"/>
            <a:ext cx="7922712" cy="3837040"/>
          </a:xfrm>
        </p:spPr>
        <p:txBody>
          <a:bodyPr/>
          <a:lstStyle/>
          <a:p>
            <a:pPr lvl="1"/>
            <a:r>
              <a:rPr lang="en-US" sz="1600" dirty="0" smtClean="0">
                <a:solidFill>
                  <a:schemeClr val="tx1"/>
                </a:solidFill>
              </a:rPr>
              <a:t>Challenges addressed in this project:</a:t>
            </a:r>
          </a:p>
          <a:p>
            <a:pPr marL="342900" lvl="1" indent="-342900">
              <a:buFont typeface="Arial" panose="020B0604020202020204" pitchFamily="34" charset="0"/>
              <a:buChar char="•"/>
            </a:pPr>
            <a:r>
              <a:rPr lang="en-US" sz="1600" dirty="0" smtClean="0">
                <a:solidFill>
                  <a:schemeClr val="tx1"/>
                </a:solidFill>
              </a:rPr>
              <a:t>Integrating </a:t>
            </a:r>
            <a:r>
              <a:rPr lang="en-US" sz="1600" dirty="0">
                <a:solidFill>
                  <a:schemeClr val="tx1"/>
                </a:solidFill>
              </a:rPr>
              <a:t>sensing data </a:t>
            </a:r>
            <a:r>
              <a:rPr lang="en-US" sz="1600" dirty="0" smtClean="0">
                <a:solidFill>
                  <a:schemeClr val="tx1"/>
                </a:solidFill>
              </a:rPr>
              <a:t>with diverse data structures</a:t>
            </a:r>
          </a:p>
          <a:p>
            <a:pPr marL="342900" lvl="1" indent="-342900">
              <a:buFont typeface="Arial" panose="020B0604020202020204" pitchFamily="34" charset="0"/>
              <a:buChar char="•"/>
            </a:pPr>
            <a:r>
              <a:rPr lang="en-US" sz="1600" dirty="0" smtClean="0">
                <a:solidFill>
                  <a:schemeClr val="tx1"/>
                </a:solidFill>
              </a:rPr>
              <a:t>Providing enough metadata for researchers</a:t>
            </a:r>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19</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9"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Challenges</a:t>
            </a:r>
          </a:p>
        </p:txBody>
      </p:sp>
    </p:spTree>
    <p:extLst>
      <p:ext uri="{BB962C8B-B14F-4D97-AF65-F5344CB8AC3E}">
        <p14:creationId xmlns:p14="http://schemas.microsoft.com/office/powerpoint/2010/main" val="24899390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jdelijke aanduiding voor inhoud 2"/>
          <p:cNvSpPr>
            <a:spLocks noGrp="1"/>
          </p:cNvSpPr>
          <p:nvPr>
            <p:ph idx="1"/>
          </p:nvPr>
        </p:nvSpPr>
        <p:spPr>
          <a:xfrm>
            <a:off x="610100" y="733374"/>
            <a:ext cx="7922712" cy="3837040"/>
          </a:xfrm>
        </p:spPr>
        <p:txBody>
          <a:bodyPr/>
          <a:lstStyle/>
          <a:p>
            <a:pPr marL="342900" lvl="1" indent="-342900">
              <a:buFont typeface="Arial" panose="020B0604020202020204" pitchFamily="34" charset="0"/>
              <a:buChar char="•"/>
            </a:pPr>
            <a:r>
              <a:rPr lang="en-US" dirty="0" smtClean="0"/>
              <a:t>Context</a:t>
            </a:r>
          </a:p>
          <a:p>
            <a:pPr marL="342900" lvl="1" indent="-342900">
              <a:buFont typeface="Arial" panose="020B0604020202020204" pitchFamily="34" charset="0"/>
              <a:buChar char="•"/>
            </a:pPr>
            <a:r>
              <a:rPr lang="en-US" dirty="0" smtClean="0"/>
              <a:t>Project Goal</a:t>
            </a:r>
          </a:p>
          <a:p>
            <a:pPr marL="342900" lvl="1" indent="-342900">
              <a:buFont typeface="Arial" panose="020B0604020202020204" pitchFamily="34" charset="0"/>
              <a:buChar char="•"/>
            </a:pPr>
            <a:r>
              <a:rPr lang="en-US" dirty="0" smtClean="0"/>
              <a:t>Design</a:t>
            </a:r>
          </a:p>
          <a:p>
            <a:pPr marL="342900" lvl="1" indent="-342900">
              <a:buFont typeface="Arial" panose="020B0604020202020204" pitchFamily="34" charset="0"/>
              <a:buChar char="•"/>
            </a:pPr>
            <a:r>
              <a:rPr lang="en-US" dirty="0" smtClean="0"/>
              <a:t>Implementation</a:t>
            </a:r>
          </a:p>
          <a:p>
            <a:pPr marL="342900" lvl="1" indent="-342900">
              <a:buFont typeface="Arial" panose="020B0604020202020204" pitchFamily="34" charset="0"/>
              <a:buChar char="•"/>
            </a:pPr>
            <a:r>
              <a:rPr lang="en-US" dirty="0" smtClean="0"/>
              <a:t>Project Management</a:t>
            </a:r>
          </a:p>
          <a:p>
            <a:pPr marL="342900" lvl="1" indent="-342900">
              <a:buFont typeface="Arial" panose="020B0604020202020204" pitchFamily="34" charset="0"/>
              <a:buChar char="•"/>
            </a:pPr>
            <a:r>
              <a:rPr lang="en-US" dirty="0" smtClean="0"/>
              <a:t>Conclusions</a:t>
            </a:r>
          </a:p>
          <a:p>
            <a:pPr marL="342900" lvl="1" indent="-342900">
              <a:buFont typeface="Arial" panose="020B0604020202020204" pitchFamily="34" charset="0"/>
              <a:buChar char="•"/>
            </a:pPr>
            <a:endParaRPr lang="en-US" dirty="0" smtClean="0"/>
          </a:p>
          <a:p>
            <a:pPr marL="342900" lvl="1" indent="-342900">
              <a:buFont typeface="Arial" panose="020B0604020202020204" pitchFamily="34" charset="0"/>
              <a:buChar char="•"/>
            </a:pP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2</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9"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Agenda</a:t>
            </a:r>
            <a:endParaRPr lang="en-US" dirty="0"/>
          </a:p>
        </p:txBody>
      </p:sp>
    </p:spTree>
    <p:extLst>
      <p:ext uri="{BB962C8B-B14F-4D97-AF65-F5344CB8AC3E}">
        <p14:creationId xmlns:p14="http://schemas.microsoft.com/office/powerpoint/2010/main" val="12755381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0" y="0"/>
            <a:ext cx="9144000" cy="5143500"/>
          </a:xfrm>
        </p:spPr>
      </p:pic>
      <p:sp>
        <p:nvSpPr>
          <p:cNvPr id="6" name="Title 5"/>
          <p:cNvSpPr>
            <a:spLocks noGrp="1"/>
          </p:cNvSpPr>
          <p:nvPr>
            <p:ph type="title"/>
          </p:nvPr>
        </p:nvSpPr>
        <p:spPr>
          <a:xfrm>
            <a:off x="0" y="2857500"/>
            <a:ext cx="9144000" cy="1285875"/>
          </a:xfrm>
          <a:solidFill>
            <a:srgbClr val="000000">
              <a:alpha val="83922"/>
            </a:srgbClr>
          </a:solidFill>
        </p:spPr>
        <p:txBody>
          <a:bodyPr anchor="ctr"/>
          <a:lstStyle/>
          <a:p>
            <a:pPr algn="ctr">
              <a:spcBef>
                <a:spcPts val="0"/>
              </a:spcBef>
              <a:spcAft>
                <a:spcPts val="0"/>
              </a:spcAft>
            </a:pPr>
            <a:r>
              <a:rPr lang="en-US" sz="2800" dirty="0" smtClean="0">
                <a:solidFill>
                  <a:schemeClr val="bg1"/>
                </a:solidFill>
              </a:rPr>
              <a:t>Project Goal</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B7CEC10D-CD46-426F-915E-6C78530279CB}" type="slidenum">
              <a:rPr lang="en-US" smtClean="0"/>
              <a:t>20</a:t>
            </a:fld>
            <a:endParaRPr lang="en-US" dirty="0"/>
          </a:p>
        </p:txBody>
      </p:sp>
    </p:spTree>
    <p:extLst>
      <p:ext uri="{BB962C8B-B14F-4D97-AF65-F5344CB8AC3E}">
        <p14:creationId xmlns:p14="http://schemas.microsoft.com/office/powerpoint/2010/main" val="3178093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21</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267050" y="905706"/>
            <a:ext cx="5159112" cy="3309938"/>
          </a:xfrm>
        </p:spPr>
      </p:pic>
      <p:sp>
        <p:nvSpPr>
          <p:cNvPr id="11"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Projection to DIKW Pyramid </a:t>
            </a:r>
          </a:p>
        </p:txBody>
      </p:sp>
    </p:spTree>
    <p:extLst>
      <p:ext uri="{BB962C8B-B14F-4D97-AF65-F5344CB8AC3E}">
        <p14:creationId xmlns:p14="http://schemas.microsoft.com/office/powerpoint/2010/main" val="3489215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23"/>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4" name="Picture 5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66359" y="751850"/>
            <a:ext cx="6040039" cy="4042864"/>
          </a:xfrm>
          <a:prstGeom prst="rect">
            <a:avLst/>
          </a:prstGeom>
        </p:spPr>
      </p:pic>
      <p:sp>
        <p:nvSpPr>
          <p:cNvPr id="2" name="Title 1"/>
          <p:cNvSpPr>
            <a:spLocks noGrp="1"/>
          </p:cNvSpPr>
          <p:nvPr>
            <p:ph type="title"/>
          </p:nvPr>
        </p:nvSpPr>
        <p:spPr>
          <a:xfrm>
            <a:off x="473356" y="146114"/>
            <a:ext cx="7923213" cy="394448"/>
          </a:xfrm>
        </p:spPr>
        <p:txBody>
          <a:bodyPr/>
          <a:lstStyle/>
          <a:p>
            <a:r>
              <a:rPr lang="en-US" dirty="0" smtClean="0"/>
              <a:t>Project Goal</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22</a:t>
            </a:fld>
            <a:endParaRPr lang="en-US" dirty="0"/>
          </a:p>
        </p:txBody>
      </p:sp>
      <p:grpSp>
        <p:nvGrpSpPr>
          <p:cNvPr id="16" name="Group 15"/>
          <p:cNvGrpSpPr/>
          <p:nvPr/>
        </p:nvGrpSpPr>
        <p:grpSpPr>
          <a:xfrm>
            <a:off x="3408759" y="3419629"/>
            <a:ext cx="2410150" cy="1268198"/>
            <a:chOff x="3462132" y="3419629"/>
            <a:chExt cx="2227534" cy="1268198"/>
          </a:xfrm>
          <a:solidFill>
            <a:schemeClr val="bg1"/>
          </a:solidFill>
        </p:grpSpPr>
        <p:sp>
          <p:nvSpPr>
            <p:cNvPr id="21" name="Rectangle 20"/>
            <p:cNvSpPr/>
            <p:nvPr/>
          </p:nvSpPr>
          <p:spPr>
            <a:xfrm>
              <a:off x="3462132" y="3573491"/>
              <a:ext cx="2227534" cy="111433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4229920" y="3419629"/>
              <a:ext cx="494480" cy="29734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473355" y="502386"/>
            <a:ext cx="8396570" cy="791882"/>
          </a:xfrm>
        </p:spPr>
        <p:txBody>
          <a:bodyPr/>
          <a:lstStyle/>
          <a:p>
            <a:r>
              <a:rPr lang="en-US" dirty="0"/>
              <a:t>To have a </a:t>
            </a:r>
            <a:r>
              <a:rPr lang="en-US" dirty="0" smtClean="0"/>
              <a:t>software system to store and structure sensing data for information discovery</a:t>
            </a:r>
          </a:p>
        </p:txBody>
      </p:sp>
      <p:sp>
        <p:nvSpPr>
          <p:cNvPr id="31" name="Rectangle 30"/>
          <p:cNvSpPr/>
          <p:nvPr/>
        </p:nvSpPr>
        <p:spPr>
          <a:xfrm>
            <a:off x="1600200" y="2314575"/>
            <a:ext cx="2247900" cy="990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5033043" y="2363407"/>
            <a:ext cx="2851150" cy="1017273"/>
            <a:chOff x="5033043" y="2363407"/>
            <a:chExt cx="2851150" cy="1017273"/>
          </a:xfrm>
          <a:solidFill>
            <a:schemeClr val="bg1"/>
          </a:solidFill>
        </p:grpSpPr>
        <p:sp>
          <p:nvSpPr>
            <p:cNvPr id="41" name="Rectangle 40"/>
            <p:cNvSpPr/>
            <p:nvPr/>
          </p:nvSpPr>
          <p:spPr>
            <a:xfrm>
              <a:off x="5033043" y="2583180"/>
              <a:ext cx="2247900" cy="7975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5636293" y="2363407"/>
              <a:ext cx="2247900" cy="94176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6" name="Group 45"/>
          <p:cNvGrpSpPr/>
          <p:nvPr/>
        </p:nvGrpSpPr>
        <p:grpSpPr>
          <a:xfrm>
            <a:off x="4850960" y="1087792"/>
            <a:ext cx="2857135" cy="1401263"/>
            <a:chOff x="4850960" y="1087792"/>
            <a:chExt cx="2857135" cy="1401263"/>
          </a:xfrm>
          <a:solidFill>
            <a:schemeClr val="bg1"/>
          </a:solidFill>
        </p:grpSpPr>
        <p:sp>
          <p:nvSpPr>
            <p:cNvPr id="44" name="Rectangle 43"/>
            <p:cNvSpPr/>
            <p:nvPr/>
          </p:nvSpPr>
          <p:spPr>
            <a:xfrm>
              <a:off x="5460195" y="1087792"/>
              <a:ext cx="2247900" cy="1198952"/>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p:cNvSpPr/>
            <p:nvPr/>
          </p:nvSpPr>
          <p:spPr>
            <a:xfrm rot="20091220">
              <a:off x="4850960" y="2085295"/>
              <a:ext cx="811704" cy="40376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p:cNvGrpSpPr/>
          <p:nvPr/>
        </p:nvGrpSpPr>
        <p:grpSpPr>
          <a:xfrm>
            <a:off x="3616170" y="730937"/>
            <a:ext cx="1564740" cy="1555806"/>
            <a:chOff x="3616170" y="730937"/>
            <a:chExt cx="1564740" cy="1555806"/>
          </a:xfrm>
          <a:solidFill>
            <a:schemeClr val="bg1"/>
          </a:solidFill>
        </p:grpSpPr>
        <p:sp>
          <p:nvSpPr>
            <p:cNvPr id="47" name="Rectangle 46"/>
            <p:cNvSpPr/>
            <p:nvPr/>
          </p:nvSpPr>
          <p:spPr>
            <a:xfrm>
              <a:off x="4043321" y="730937"/>
              <a:ext cx="998721" cy="1063708"/>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p:cNvSpPr/>
            <p:nvPr/>
          </p:nvSpPr>
          <p:spPr>
            <a:xfrm>
              <a:off x="3616170" y="1722118"/>
              <a:ext cx="1108230" cy="56462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p:cNvSpPr/>
            <p:nvPr/>
          </p:nvSpPr>
          <p:spPr>
            <a:xfrm rot="20105777">
              <a:off x="4486812" y="1699371"/>
              <a:ext cx="694098" cy="51377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p:cNvSpPr/>
          <p:nvPr/>
        </p:nvSpPr>
        <p:spPr>
          <a:xfrm>
            <a:off x="2050367" y="801453"/>
            <a:ext cx="1828127" cy="8622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 name="Picture 52"/>
          <p:cNvPicPr>
            <a:picLocks noChangeAspect="1"/>
          </p:cNvPicPr>
          <p:nvPr/>
        </p:nvPicPr>
        <p:blipFill rotWithShape="1">
          <a:blip r:embed="rId4"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55" name="Rectangle 54"/>
          <p:cNvSpPr/>
          <p:nvPr/>
        </p:nvSpPr>
        <p:spPr>
          <a:xfrm>
            <a:off x="6246421" y="3347315"/>
            <a:ext cx="1566299" cy="70374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52893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1"/>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43"/>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5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51"/>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4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52" grpId="0" animBg="1"/>
      <p:bldP spid="55"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descr="Farmer standing in a rice field with a tablet. Free Photo"/>
          <p:cNvPicPr>
            <a:picLocks noChangeAspect="1" noChangeArrowheads="1"/>
          </p:cNvPicPr>
          <p:nvPr/>
        </p:nvPicPr>
        <p:blipFill rotWithShape="1">
          <a:blip r:embed="rId2">
            <a:extLst>
              <a:ext uri="{28A0092B-C50C-407E-A947-70E740481C1C}">
                <a14:useLocalDpi xmlns:a14="http://schemas.microsoft.com/office/drawing/2010/main" val="0"/>
              </a:ext>
            </a:extLst>
          </a:blip>
          <a:srcRect t="16719" r="1207"/>
          <a:stretch/>
        </p:blipFill>
        <p:spPr bwMode="auto">
          <a:xfrm>
            <a:off x="0" y="-10160"/>
            <a:ext cx="9144000" cy="513476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0" y="2857500"/>
            <a:ext cx="9144000" cy="1285875"/>
          </a:xfrm>
          <a:solidFill>
            <a:srgbClr val="000000">
              <a:alpha val="83922"/>
            </a:srgbClr>
          </a:solidFill>
        </p:spPr>
        <p:txBody>
          <a:bodyPr anchor="ctr"/>
          <a:lstStyle/>
          <a:p>
            <a:pPr algn="ctr">
              <a:spcBef>
                <a:spcPts val="0"/>
              </a:spcBef>
              <a:spcAft>
                <a:spcPts val="0"/>
              </a:spcAft>
            </a:pPr>
            <a:r>
              <a:rPr lang="en-US" sz="2800" dirty="0" smtClean="0">
                <a:solidFill>
                  <a:schemeClr val="bg1"/>
                </a:solidFill>
              </a:rPr>
              <a:t>System Design</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B7CEC10D-CD46-426F-915E-6C78530279CB}" type="slidenum">
              <a:rPr lang="en-US" smtClean="0"/>
              <a:t>23</a:t>
            </a:fld>
            <a:endParaRPr lang="en-US" dirty="0"/>
          </a:p>
        </p:txBody>
      </p:sp>
      <p:sp>
        <p:nvSpPr>
          <p:cNvPr id="4" name="Content Placeholder 3"/>
          <p:cNvSpPr>
            <a:spLocks noGrp="1"/>
          </p:cNvSpPr>
          <p:nvPr>
            <p:ph idx="1"/>
          </p:nvPr>
        </p:nvSpPr>
        <p:spPr/>
        <p:txBody>
          <a:bodyPr/>
          <a:lstStyle/>
          <a:p>
            <a:endParaRPr lang="en-US"/>
          </a:p>
        </p:txBody>
      </p:sp>
    </p:spTree>
    <p:extLst>
      <p:ext uri="{BB962C8B-B14F-4D97-AF65-F5344CB8AC3E}">
        <p14:creationId xmlns:p14="http://schemas.microsoft.com/office/powerpoint/2010/main" val="2807680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24</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3" name="Content Placeholder 2"/>
          <p:cNvSpPr>
            <a:spLocks noGrp="1"/>
          </p:cNvSpPr>
          <p:nvPr>
            <p:ph idx="1"/>
          </p:nvPr>
        </p:nvSpPr>
        <p:spPr>
          <a:xfrm>
            <a:off x="610100" y="738982"/>
            <a:ext cx="7922712" cy="3831431"/>
          </a:xfrm>
        </p:spPr>
        <p:txBody>
          <a:bodyPr/>
          <a:lstStyle/>
          <a:p>
            <a:r>
              <a:rPr lang="en-US" sz="1600" b="1" dirty="0" smtClean="0">
                <a:solidFill>
                  <a:schemeClr val="tx1"/>
                </a:solidFill>
              </a:rPr>
              <a:t>Maintainability</a:t>
            </a:r>
            <a:r>
              <a:rPr lang="en-US" sz="1600" dirty="0" smtClean="0">
                <a:solidFill>
                  <a:schemeClr val="tx1"/>
                </a:solidFill>
              </a:rPr>
              <a:t>:</a:t>
            </a:r>
          </a:p>
          <a:p>
            <a:pPr marL="285750" indent="-285750">
              <a:buFont typeface="Arial" panose="020B0604020202020204" pitchFamily="34" charset="0"/>
              <a:buChar char="•"/>
            </a:pPr>
            <a:r>
              <a:rPr lang="en-US" sz="1600" dirty="0" smtClean="0">
                <a:solidFill>
                  <a:schemeClr val="tx1"/>
                </a:solidFill>
              </a:rPr>
              <a:t>Having modular design (NFR.MA.01)</a:t>
            </a:r>
          </a:p>
          <a:p>
            <a:pPr marL="285750" indent="-285750">
              <a:buFont typeface="Arial" panose="020B0604020202020204" pitchFamily="34" charset="0"/>
              <a:buChar char="•"/>
            </a:pPr>
            <a:r>
              <a:rPr lang="en-US" sz="1600" dirty="0" smtClean="0">
                <a:solidFill>
                  <a:schemeClr val="tx1"/>
                </a:solidFill>
              </a:rPr>
              <a:t>Extending </a:t>
            </a:r>
            <a:r>
              <a:rPr lang="en-US" sz="1600" dirty="0">
                <a:solidFill>
                  <a:schemeClr val="tx1"/>
                </a:solidFill>
              </a:rPr>
              <a:t>functionalities </a:t>
            </a:r>
            <a:r>
              <a:rPr lang="en-US" sz="1600" dirty="0" smtClean="0">
                <a:solidFill>
                  <a:schemeClr val="tx1"/>
                </a:solidFill>
              </a:rPr>
              <a:t>with </a:t>
            </a:r>
            <a:r>
              <a:rPr lang="en-US" sz="1600" dirty="0">
                <a:solidFill>
                  <a:schemeClr val="tx1"/>
                </a:solidFill>
              </a:rPr>
              <a:t>minimal impact on other components </a:t>
            </a:r>
            <a:r>
              <a:rPr lang="en-US" sz="1600" dirty="0" smtClean="0">
                <a:solidFill>
                  <a:schemeClr val="tx1"/>
                </a:solidFill>
              </a:rPr>
              <a:t>(NFR.MA.02)</a:t>
            </a:r>
          </a:p>
          <a:p>
            <a:endParaRPr lang="en-US" sz="1600" dirty="0">
              <a:solidFill>
                <a:schemeClr val="tx1"/>
              </a:solidFill>
            </a:endParaRPr>
          </a:p>
          <a:p>
            <a:r>
              <a:rPr lang="en-US" sz="1600" b="1" dirty="0" smtClean="0">
                <a:solidFill>
                  <a:schemeClr val="tx1"/>
                </a:solidFill>
              </a:rPr>
              <a:t>Reliability</a:t>
            </a:r>
            <a:r>
              <a:rPr lang="en-US" sz="1600" dirty="0" smtClean="0">
                <a:solidFill>
                  <a:schemeClr val="tx1"/>
                </a:solidFill>
              </a:rPr>
              <a:t>:</a:t>
            </a:r>
            <a:endParaRPr lang="en-US" sz="1600" dirty="0">
              <a:solidFill>
                <a:schemeClr val="tx1"/>
              </a:solidFill>
            </a:endParaRPr>
          </a:p>
          <a:p>
            <a:pPr marL="285750" indent="-285750">
              <a:buFont typeface="Arial" panose="020B0604020202020204" pitchFamily="34" charset="0"/>
              <a:buChar char="•"/>
            </a:pPr>
            <a:r>
              <a:rPr lang="en-US" sz="1600" dirty="0" smtClean="0">
                <a:solidFill>
                  <a:schemeClr val="tx1"/>
                </a:solidFill>
              </a:rPr>
              <a:t>Providing </a:t>
            </a:r>
            <a:r>
              <a:rPr lang="en-US" sz="1600" dirty="0">
                <a:solidFill>
                  <a:schemeClr val="tx1"/>
                </a:solidFill>
              </a:rPr>
              <a:t>services </a:t>
            </a:r>
            <a:r>
              <a:rPr lang="en-US" sz="1600" dirty="0" smtClean="0">
                <a:solidFill>
                  <a:schemeClr val="tx1"/>
                </a:solidFill>
              </a:rPr>
              <a:t>despite </a:t>
            </a:r>
            <a:r>
              <a:rPr lang="en-US" sz="1600" dirty="0">
                <a:solidFill>
                  <a:schemeClr val="tx1"/>
                </a:solidFill>
              </a:rPr>
              <a:t>the presence </a:t>
            </a:r>
            <a:r>
              <a:rPr lang="en-US" sz="1600" dirty="0" smtClean="0">
                <a:solidFill>
                  <a:schemeClr val="tx1"/>
                </a:solidFill>
              </a:rPr>
              <a:t>of software </a:t>
            </a:r>
            <a:r>
              <a:rPr lang="en-US" sz="1600" dirty="0">
                <a:solidFill>
                  <a:schemeClr val="tx1"/>
                </a:solidFill>
              </a:rPr>
              <a:t>faults at other unrelated </a:t>
            </a:r>
            <a:r>
              <a:rPr lang="en-US" sz="1600" dirty="0" smtClean="0">
                <a:solidFill>
                  <a:schemeClr val="tx1"/>
                </a:solidFill>
              </a:rPr>
              <a:t>services (NFR.RE.01)</a:t>
            </a:r>
          </a:p>
          <a:p>
            <a:endParaRPr lang="en-US" sz="1600" dirty="0">
              <a:solidFill>
                <a:schemeClr val="tx1"/>
              </a:solidFill>
            </a:endParaRPr>
          </a:p>
          <a:p>
            <a:r>
              <a:rPr lang="en-US" sz="1600" b="1" dirty="0" smtClean="0">
                <a:solidFill>
                  <a:schemeClr val="tx1"/>
                </a:solidFill>
              </a:rPr>
              <a:t>Performance</a:t>
            </a:r>
            <a:r>
              <a:rPr lang="en-US" sz="1600" dirty="0" smtClean="0">
                <a:solidFill>
                  <a:schemeClr val="tx1"/>
                </a:solidFill>
              </a:rPr>
              <a:t>:</a:t>
            </a:r>
          </a:p>
          <a:p>
            <a:pPr marL="285750" indent="-285750">
              <a:buFont typeface="Arial" panose="020B0604020202020204" pitchFamily="34" charset="0"/>
              <a:buChar char="•"/>
            </a:pPr>
            <a:r>
              <a:rPr lang="en-US" sz="1600" dirty="0" smtClean="0">
                <a:solidFill>
                  <a:schemeClr val="tx1"/>
                </a:solidFill>
              </a:rPr>
              <a:t>When </a:t>
            </a:r>
            <a:r>
              <a:rPr lang="en-US" sz="1600" dirty="0">
                <a:solidFill>
                  <a:schemeClr val="tx1"/>
                </a:solidFill>
              </a:rPr>
              <a:t>data request is received, the </a:t>
            </a:r>
            <a:r>
              <a:rPr lang="en-US" sz="1600" dirty="0" smtClean="0">
                <a:solidFill>
                  <a:schemeClr val="tx1"/>
                </a:solidFill>
              </a:rPr>
              <a:t>system gives </a:t>
            </a:r>
            <a:r>
              <a:rPr lang="en-US" sz="1600" dirty="0">
                <a:solidFill>
                  <a:schemeClr val="tx1"/>
                </a:solidFill>
              </a:rPr>
              <a:t>feedback within two </a:t>
            </a:r>
            <a:r>
              <a:rPr lang="en-US" sz="1600" dirty="0" smtClean="0">
                <a:solidFill>
                  <a:schemeClr val="tx1"/>
                </a:solidFill>
              </a:rPr>
              <a:t>seconds (NFR.PE.01)</a:t>
            </a:r>
          </a:p>
          <a:p>
            <a:endParaRPr lang="en-US" sz="1600" b="1" dirty="0">
              <a:solidFill>
                <a:schemeClr val="tx1"/>
              </a:solidFill>
            </a:endParaRPr>
          </a:p>
        </p:txBody>
      </p:sp>
      <p:sp>
        <p:nvSpPr>
          <p:cNvPr id="9"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Key Design Criteria</a:t>
            </a:r>
          </a:p>
        </p:txBody>
      </p:sp>
    </p:spTree>
    <p:extLst>
      <p:ext uri="{BB962C8B-B14F-4D97-AF65-F5344CB8AC3E}">
        <p14:creationId xmlns:p14="http://schemas.microsoft.com/office/powerpoint/2010/main" val="639883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25</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599" y="599709"/>
            <a:ext cx="6762467" cy="4437034"/>
          </a:xfrm>
          <a:prstGeom prst="rect">
            <a:avLst/>
          </a:prstGeom>
        </p:spPr>
      </p:pic>
      <p:sp>
        <p:nvSpPr>
          <p:cNvPr id="10"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Architecture Pattern Alternatives</a:t>
            </a:r>
          </a:p>
        </p:txBody>
      </p:sp>
    </p:spTree>
    <p:extLst>
      <p:ext uri="{BB962C8B-B14F-4D97-AF65-F5344CB8AC3E}">
        <p14:creationId xmlns:p14="http://schemas.microsoft.com/office/powerpoint/2010/main" val="300010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26</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6" name="Content Placeholder 5"/>
          <p:cNvPicPr>
            <a:picLocks noGrp="1" noChangeAspect="1"/>
          </p:cNvPicPr>
          <p:nvPr>
            <p:ph idx="1"/>
          </p:nvPr>
        </p:nvPicPr>
        <p:blipFill>
          <a:blip r:embed="rId4"/>
          <a:stretch>
            <a:fillRect/>
          </a:stretch>
        </p:blipFill>
        <p:spPr>
          <a:xfrm>
            <a:off x="801188" y="832656"/>
            <a:ext cx="7841450" cy="1327014"/>
          </a:xfrm>
          <a:prstGeom prst="rect">
            <a:avLst/>
          </a:prstGeom>
        </p:spPr>
      </p:pic>
      <p:sp>
        <p:nvSpPr>
          <p:cNvPr id="10" name="TextBox 9"/>
          <p:cNvSpPr txBox="1"/>
          <p:nvPr/>
        </p:nvSpPr>
        <p:spPr>
          <a:xfrm>
            <a:off x="591795" y="2358090"/>
            <a:ext cx="8490857" cy="1200329"/>
          </a:xfrm>
          <a:prstGeom prst="rect">
            <a:avLst/>
          </a:prstGeom>
          <a:noFill/>
        </p:spPr>
        <p:txBody>
          <a:bodyPr wrap="square" rtlCol="0">
            <a:spAutoFit/>
          </a:bodyPr>
          <a:lstStyle/>
          <a:p>
            <a:r>
              <a:rPr lang="en-US" dirty="0" err="1" smtClean="0"/>
              <a:t>Microservice</a:t>
            </a:r>
            <a:r>
              <a:rPr lang="en-US" dirty="0" smtClean="0"/>
              <a:t> architecture pattern was chosen due to its benefits in maintainability and reliability.</a:t>
            </a:r>
          </a:p>
          <a:p>
            <a:endParaRPr lang="en-US" dirty="0"/>
          </a:p>
          <a:p>
            <a:r>
              <a:rPr lang="en-US" dirty="0" smtClean="0"/>
              <a:t>To mitigate performance issue, some tactics were addressed.</a:t>
            </a:r>
            <a:endParaRPr lang="en-US" dirty="0"/>
          </a:p>
        </p:txBody>
      </p:sp>
      <p:sp>
        <p:nvSpPr>
          <p:cNvPr id="9"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Comparison of the architecture alternatives</a:t>
            </a:r>
          </a:p>
        </p:txBody>
      </p:sp>
    </p:spTree>
    <p:extLst>
      <p:ext uri="{BB962C8B-B14F-4D97-AF65-F5344CB8AC3E}">
        <p14:creationId xmlns:p14="http://schemas.microsoft.com/office/powerpoint/2010/main" val="358538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27</a:t>
            </a:fld>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11"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Performance Tactics</a:t>
            </a:r>
          </a:p>
        </p:txBody>
      </p:sp>
      <p:pic>
        <p:nvPicPr>
          <p:cNvPr id="12" name="Picture 11"/>
          <p:cNvPicPr>
            <a:picLocks noChangeAspect="1"/>
          </p:cNvPicPr>
          <p:nvPr/>
        </p:nvPicPr>
        <p:blipFill>
          <a:blip r:embed="rId3"/>
          <a:stretch>
            <a:fillRect/>
          </a:stretch>
        </p:blipFill>
        <p:spPr>
          <a:xfrm>
            <a:off x="1668626" y="1237467"/>
            <a:ext cx="5459761" cy="2378117"/>
          </a:xfrm>
          <a:prstGeom prst="rect">
            <a:avLst/>
          </a:prstGeom>
        </p:spPr>
      </p:pic>
    </p:spTree>
    <p:extLst>
      <p:ext uri="{BB962C8B-B14F-4D97-AF65-F5344CB8AC3E}">
        <p14:creationId xmlns:p14="http://schemas.microsoft.com/office/powerpoint/2010/main" val="128322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18227" y="484479"/>
            <a:ext cx="4646823" cy="4234383"/>
          </a:xfrm>
        </p:spPr>
      </p:pic>
      <p:sp>
        <p:nvSpPr>
          <p:cNvPr id="5" name="Tijdelijke aanduiding voor dianummer 4"/>
          <p:cNvSpPr>
            <a:spLocks noGrp="1"/>
          </p:cNvSpPr>
          <p:nvPr>
            <p:ph type="sldNum" sz="quarter" idx="12"/>
          </p:nvPr>
        </p:nvSpPr>
        <p:spPr/>
        <p:txBody>
          <a:bodyPr/>
          <a:lstStyle/>
          <a:p>
            <a:fld id="{B7CEC10D-CD46-426F-915E-6C78530279CB}" type="slidenum">
              <a:rPr lang="en-US" smtClean="0"/>
              <a:pPr/>
              <a:t>28</a:t>
            </a:fld>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13" name="Rectangle 12"/>
          <p:cNvSpPr/>
          <p:nvPr/>
        </p:nvSpPr>
        <p:spPr>
          <a:xfrm>
            <a:off x="6586697" y="4247930"/>
            <a:ext cx="220987" cy="203200"/>
          </a:xfrm>
          <a:prstGeom prst="rect">
            <a:avLst/>
          </a:prstGeom>
          <a:solidFill>
            <a:srgbClr val="F8CECC"/>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6807684" y="4164864"/>
            <a:ext cx="1820249" cy="369332"/>
          </a:xfrm>
          <a:prstGeom prst="rect">
            <a:avLst/>
          </a:prstGeom>
          <a:noFill/>
        </p:spPr>
        <p:txBody>
          <a:bodyPr wrap="square" rtlCol="0">
            <a:spAutoFit/>
          </a:bodyPr>
          <a:lstStyle/>
          <a:p>
            <a:r>
              <a:rPr lang="en-US" dirty="0" smtClean="0"/>
              <a:t>: external system</a:t>
            </a:r>
            <a:endParaRPr lang="en-US" dirty="0"/>
          </a:p>
        </p:txBody>
      </p:sp>
      <p:sp>
        <p:nvSpPr>
          <p:cNvPr id="10"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DASSICO Design</a:t>
            </a:r>
          </a:p>
        </p:txBody>
      </p:sp>
    </p:spTree>
    <p:extLst>
      <p:ext uri="{BB962C8B-B14F-4D97-AF65-F5344CB8AC3E}">
        <p14:creationId xmlns:p14="http://schemas.microsoft.com/office/powerpoint/2010/main" val="1456443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jdelijke aanduiding voor inhoud 2"/>
          <p:cNvSpPr>
            <a:spLocks noGrp="1"/>
          </p:cNvSpPr>
          <p:nvPr>
            <p:ph idx="1"/>
          </p:nvPr>
        </p:nvSpPr>
        <p:spPr>
          <a:xfrm>
            <a:off x="609599" y="742477"/>
            <a:ext cx="7922712" cy="3310413"/>
          </a:xfrm>
        </p:spPr>
        <p:txBody>
          <a:bodyPr/>
          <a:lstStyle/>
          <a:p>
            <a:pPr lvl="1"/>
            <a:r>
              <a:rPr lang="en-US" sz="1600" dirty="0">
                <a:solidFill>
                  <a:schemeClr val="tx1"/>
                </a:solidFill>
              </a:rPr>
              <a:t>A set of functional requirements of the system were grouped into several </a:t>
            </a:r>
            <a:r>
              <a:rPr lang="en-US" sz="1600" dirty="0" smtClean="0">
                <a:solidFill>
                  <a:schemeClr val="tx1"/>
                </a:solidFill>
              </a:rPr>
              <a:t>services:</a:t>
            </a:r>
          </a:p>
          <a:p>
            <a:pPr marL="342900" lvl="1" indent="-342900">
              <a:buFont typeface="Arial" panose="020B0604020202020204" pitchFamily="34" charset="0"/>
              <a:buChar char="•"/>
            </a:pPr>
            <a:r>
              <a:rPr lang="en-US" sz="1600" b="1" dirty="0" smtClean="0">
                <a:solidFill>
                  <a:schemeClr val="tx1"/>
                </a:solidFill>
              </a:rPr>
              <a:t>User </a:t>
            </a:r>
            <a:r>
              <a:rPr lang="en-US" sz="1600" b="1" dirty="0" err="1" smtClean="0">
                <a:solidFill>
                  <a:schemeClr val="tx1"/>
                </a:solidFill>
              </a:rPr>
              <a:t>Auth</a:t>
            </a:r>
            <a:r>
              <a:rPr lang="en-US" sz="1600" b="1" dirty="0" smtClean="0">
                <a:solidFill>
                  <a:schemeClr val="tx1"/>
                </a:solidFill>
              </a:rPr>
              <a:t> service</a:t>
            </a:r>
          </a:p>
          <a:p>
            <a:pPr marL="344488" lvl="1"/>
            <a:r>
              <a:rPr lang="en-US" sz="1600" dirty="0" smtClean="0">
                <a:solidFill>
                  <a:schemeClr val="tx1"/>
                </a:solidFill>
              </a:rPr>
              <a:t>For security (</a:t>
            </a:r>
            <a:r>
              <a:rPr lang="en-US" sz="1600" dirty="0">
                <a:solidFill>
                  <a:schemeClr val="tx1"/>
                </a:solidFill>
              </a:rPr>
              <a:t>user authentication and authorization</a:t>
            </a:r>
            <a:r>
              <a:rPr lang="en-US" sz="1600" dirty="0" smtClean="0">
                <a:solidFill>
                  <a:schemeClr val="tx1"/>
                </a:solidFill>
              </a:rPr>
              <a:t>)</a:t>
            </a:r>
          </a:p>
          <a:p>
            <a:pPr marL="342900" lvl="1" indent="-342900">
              <a:buFont typeface="Arial" panose="020B0604020202020204" pitchFamily="34" charset="0"/>
              <a:buChar char="•"/>
            </a:pPr>
            <a:r>
              <a:rPr lang="en-US" sz="1600" b="1" dirty="0" smtClean="0">
                <a:solidFill>
                  <a:schemeClr val="tx1"/>
                </a:solidFill>
              </a:rPr>
              <a:t>Data Map service</a:t>
            </a:r>
          </a:p>
          <a:p>
            <a:pPr marL="344488" lvl="1"/>
            <a:r>
              <a:rPr lang="en-US" sz="1600" dirty="0" smtClean="0">
                <a:solidFill>
                  <a:schemeClr val="tx1"/>
                </a:solidFill>
              </a:rPr>
              <a:t>For managing </a:t>
            </a:r>
            <a:r>
              <a:rPr lang="en-US" sz="1600" dirty="0">
                <a:solidFill>
                  <a:schemeClr val="tx1"/>
                </a:solidFill>
              </a:rPr>
              <a:t>the metadata of sensing data</a:t>
            </a:r>
          </a:p>
          <a:p>
            <a:pPr marL="342900" lvl="1" indent="-342900">
              <a:buFont typeface="Arial" panose="020B0604020202020204" pitchFamily="34" charset="0"/>
              <a:buChar char="•"/>
            </a:pPr>
            <a:r>
              <a:rPr lang="en-US" sz="1600" b="1" dirty="0" smtClean="0">
                <a:solidFill>
                  <a:schemeClr val="tx1"/>
                </a:solidFill>
              </a:rPr>
              <a:t>Sensing service</a:t>
            </a:r>
          </a:p>
          <a:p>
            <a:pPr marL="344488" lvl="1"/>
            <a:r>
              <a:rPr lang="en-US" sz="1600" dirty="0" smtClean="0">
                <a:solidFill>
                  <a:schemeClr val="tx1"/>
                </a:solidFill>
              </a:rPr>
              <a:t>For managing </a:t>
            </a:r>
            <a:r>
              <a:rPr lang="en-US" sz="1600" dirty="0">
                <a:solidFill>
                  <a:schemeClr val="tx1"/>
                </a:solidFill>
              </a:rPr>
              <a:t>general farm data and sensing data</a:t>
            </a:r>
            <a:endParaRPr lang="en-US" sz="1600" dirty="0" smtClean="0">
              <a:solidFill>
                <a:schemeClr val="tx1"/>
              </a:solidFill>
            </a:endParaRPr>
          </a:p>
          <a:p>
            <a:pPr marL="342900" lvl="1" indent="-342900">
              <a:buFont typeface="Arial" panose="020B0604020202020204" pitchFamily="34" charset="0"/>
              <a:buChar char="•"/>
            </a:pPr>
            <a:r>
              <a:rPr lang="en-US" sz="1600" b="1" dirty="0" smtClean="0">
                <a:solidFill>
                  <a:schemeClr val="tx1"/>
                </a:solidFill>
              </a:rPr>
              <a:t>Data Link service</a:t>
            </a:r>
          </a:p>
          <a:p>
            <a:pPr marL="344488" lvl="1"/>
            <a:r>
              <a:rPr lang="en-US" sz="1600" dirty="0" smtClean="0">
                <a:solidFill>
                  <a:schemeClr val="tx1"/>
                </a:solidFill>
              </a:rPr>
              <a:t>For managing </a:t>
            </a:r>
            <a:r>
              <a:rPr lang="en-US" sz="1600" dirty="0">
                <a:solidFill>
                  <a:schemeClr val="tx1"/>
                </a:solidFill>
              </a:rPr>
              <a:t>connections with farm clouds and/or sensor devices</a:t>
            </a:r>
            <a:endParaRPr lang="en-US" sz="1600" b="1" dirty="0">
              <a:solidFill>
                <a:schemeClr val="tx1"/>
              </a:solidFill>
            </a:endParaRPr>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29</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10"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Services</a:t>
            </a:r>
            <a:endParaRPr lang="en-US" dirty="0"/>
          </a:p>
        </p:txBody>
      </p:sp>
    </p:spTree>
    <p:extLst>
      <p:ext uri="{BB962C8B-B14F-4D97-AF65-F5344CB8AC3E}">
        <p14:creationId xmlns:p14="http://schemas.microsoft.com/office/powerpoint/2010/main" val="1318698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Develop and operate a testing ground for precision agriculture in order to accelerate innovation and the adoption of precision agriculture in the Netherlands.</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01060" y="0"/>
            <a:ext cx="3278899" cy="2803115"/>
          </a:xfrm>
        </p:spPr>
      </p:pic>
      <p:sp>
        <p:nvSpPr>
          <p:cNvPr id="5" name="Slide Number Placeholder 4"/>
          <p:cNvSpPr>
            <a:spLocks noGrp="1"/>
          </p:cNvSpPr>
          <p:nvPr>
            <p:ph type="sldNum" sz="quarter" idx="12"/>
          </p:nvPr>
        </p:nvSpPr>
        <p:spPr/>
        <p:txBody>
          <a:bodyPr/>
          <a:lstStyle/>
          <a:p>
            <a:fld id="{B7CEC10D-CD46-426F-915E-6C78530279CB}" type="slidenum">
              <a:rPr lang="en-US" smtClean="0"/>
              <a:t>3</a:t>
            </a:fld>
            <a:endParaRPr lang="en-US" dirty="0"/>
          </a:p>
        </p:txBody>
      </p:sp>
      <p:sp>
        <p:nvSpPr>
          <p:cNvPr id="8" name="Title 1"/>
          <p:cNvSpPr>
            <a:spLocks noGrp="1"/>
          </p:cNvSpPr>
          <p:nvPr>
            <p:ph type="title"/>
          </p:nvPr>
        </p:nvSpPr>
        <p:spPr>
          <a:xfrm>
            <a:off x="612000" y="380691"/>
            <a:ext cx="7923213" cy="394448"/>
          </a:xfrm>
        </p:spPr>
        <p:txBody>
          <a:bodyPr/>
          <a:lstStyle/>
          <a:p>
            <a:endParaRPr lang="en-US" dirty="0"/>
          </a:p>
        </p:txBody>
      </p:sp>
      <p:sp>
        <p:nvSpPr>
          <p:cNvPr id="9" name="Rectangle 8"/>
          <p:cNvSpPr/>
          <p:nvPr/>
        </p:nvSpPr>
        <p:spPr>
          <a:xfrm>
            <a:off x="819361" y="2831546"/>
            <a:ext cx="7794329" cy="1708160"/>
          </a:xfrm>
          <a:prstGeom prst="rect">
            <a:avLst/>
          </a:prstGeom>
        </p:spPr>
        <p:txBody>
          <a:bodyPr wrap="square">
            <a:spAutoFit/>
          </a:bodyPr>
          <a:lstStyle/>
          <a:p>
            <a:r>
              <a:rPr lang="en-US" dirty="0" smtClean="0"/>
              <a:t>The goal of </a:t>
            </a:r>
            <a:r>
              <a:rPr lang="en-US" dirty="0" err="1" smtClean="0"/>
              <a:t>Proeftuin</a:t>
            </a:r>
            <a:r>
              <a:rPr lang="en-US" dirty="0" smtClean="0"/>
              <a:t> </a:t>
            </a:r>
            <a:r>
              <a:rPr lang="en-US" dirty="0" err="1" smtClean="0"/>
              <a:t>voor</a:t>
            </a:r>
            <a:r>
              <a:rPr lang="en-US" dirty="0" smtClean="0"/>
              <a:t> Precisielandbouw</a:t>
            </a:r>
            <a:r>
              <a:rPr lang="en-US" baseline="30000" dirty="0" smtClean="0"/>
              <a:t>1</a:t>
            </a:r>
            <a:r>
              <a:rPr lang="en-US" dirty="0" smtClean="0"/>
              <a:t>:</a:t>
            </a:r>
          </a:p>
          <a:p>
            <a:pPr lvl="1"/>
            <a:r>
              <a:rPr lang="en-US" dirty="0" smtClean="0"/>
              <a:t>Develop </a:t>
            </a:r>
            <a:r>
              <a:rPr lang="en-US" dirty="0"/>
              <a:t>and operate a testing ground </a:t>
            </a:r>
            <a:r>
              <a:rPr lang="en-US" dirty="0" smtClean="0"/>
              <a:t>in </a:t>
            </a:r>
            <a:r>
              <a:rPr lang="en-US" dirty="0"/>
              <a:t>order to accelerate innovation and the adoption </a:t>
            </a:r>
            <a:r>
              <a:rPr lang="en-US" dirty="0" smtClean="0"/>
              <a:t>of Precision Agriculture concept </a:t>
            </a:r>
            <a:r>
              <a:rPr lang="en-US" dirty="0"/>
              <a:t>in </a:t>
            </a:r>
            <a:r>
              <a:rPr lang="en-US" dirty="0" smtClean="0"/>
              <a:t>The Netherlands</a:t>
            </a:r>
          </a:p>
          <a:p>
            <a:pPr marL="0" lvl="1"/>
            <a:endParaRPr lang="en-US" dirty="0" smtClean="0"/>
          </a:p>
          <a:p>
            <a:pPr marL="0" lvl="1"/>
            <a:endParaRPr lang="en-US" sz="1400" dirty="0"/>
          </a:p>
          <a:p>
            <a:endParaRPr lang="en-US" sz="700" dirty="0" smtClean="0"/>
          </a:p>
          <a:p>
            <a:r>
              <a:rPr lang="en-US" sz="1200" baseline="30000" dirty="0" smtClean="0">
                <a:hlinkClick r:id="rId3"/>
              </a:rPr>
              <a:t>1</a:t>
            </a:r>
            <a:r>
              <a:rPr lang="en-US" sz="1200" dirty="0" smtClean="0">
                <a:hlinkClick r:id="rId3"/>
              </a:rPr>
              <a:t> https</a:t>
            </a:r>
            <a:r>
              <a:rPr lang="en-US" sz="1200" dirty="0">
                <a:hlinkClick r:id="rId3"/>
              </a:rPr>
              <a:t>://www.pcvpl.nl/nl/project-doelstelling</a:t>
            </a:r>
            <a:endParaRPr lang="en-US" dirty="0"/>
          </a:p>
        </p:txBody>
      </p:sp>
      <p:pic>
        <p:nvPicPr>
          <p:cNvPr id="1030" name="Picture 6" descr="https://lh3.googleusercontent.com/Q8UkLNkNrFshoGg-jTCD1gO7acnwGmRG0tA7BgrrKFdPiXLGUOilDx7e6nIpdznAq_xVLSfzyDEv66Nb8AB0sq3SqV96MU8mgF9o9QLyQ_BAHQAA4YidCdOvxDEa2K_MzWxDCVbSPtSE8U7Ze_R7wdb2D2LYbPWdplid9l84ctGFShdskELwN3Ac1sBnj8Q7Y3d1ApY4I2m-UYgFHSvrgRc4VrucGH1PXI87TkYmhv0FeYz21MeIQdaeaEfqQoaCKOb-YIxqXW0pwPy11BRjvmghjIx3-t8Ll4rRHIPQBZ6mQ8KJFXoT72CcMRetpj0WDQdwcUtAadPJbFY7QXUDl8eAKvPVzdELo7dpMGJWkf3DxHD-0A2GLP9Xm4rce0uW99gODMejzNa9QPc_lfvUVTFl-1fVYAiYjf1MdyYuTyNP4Us1XwHp-nvoof8OiX8dt5pSknRfADJnBQTZdrGMZw5OIHiq0BtDBgOkrM1NwK_qZYp0yHwSfqU_ne5j9ntz5tni3T-znZl6sOSFHwAz61J1uiDsaQ5o_E5DjWg7h3q9DctN215O-yPv4I3r61hYgE58bIeURCW34LKXRj8-XJyvUCHlWo7dZvTIa1yrDjRGKIjWTUF6mNpwdv1PgxW8GKrlgVHGceFZTc1vaLW52wkPT3vuz00RHBNcRFmsqbMr4T4jeP94k2UJHD0liFXyhrBt3Df_SwvjmYPVFn2AdYpD5TCv69VBDBI3MADEx4RMf6vq=w1164-h872-n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9361" y="1365563"/>
            <a:ext cx="1695848" cy="127042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3.googleusercontent.com/9ANk2sMXznJ-vIrcSsMmH_TXntvmUG6r-Tia-45_pLGbylIjIcEwtC4YIRI844SHwm2qQTbZTWiCYr5XjLtetIlX3_do62L1IiKmzgon7Mjnl1vXu-j5k6o0yc3Cyv36BdY91l9u2BjS9f-UaaKHFTAZx8hjY9xa4y4GJubrYXFl3Cys3z8mb1HqDtHQones70Mc-EQSWM1_bCG6Smq6OzMEIXS3apbQqwFLQvrdt3VBRlReDLquf0fwxptlb72y8zG16gN-VTzexffVOYlp90mpvsMY-xbs6xEjetIEbLDYtk1DHbexm80blAcjjkvGorynNrDpx0waEu0_owW_YVT6AMITkji2RmEw9w5Y0ff2QJhSnv2QLkkddkBEvrNdLQFFQDDv4_9ifDuGyqoVSMu3ohvV44hwrYcLHfzDW13BfAUZ2wnrkDbnrphT6MPCrShItYSLBDX5gT-TRDwrAqD5vlGXfDWXuQQYWpIZxcVIk1a6zueSD57mTCFCqlHy3BIOP95Hx5sJRC2ZlYZKS5KlrkYpDh75F_7FNVjdVW8l37DDPHauuhCeFrSHBJnYQovgQlOz3WBJ_Isr14lm-m_cuL1oUMX7KoGOUlAB5Wbqir2mfQwsn_I2yoH-YbWKwEcOh9FyzJZKD6pmmSRVhGgRkrvswyAFML13jWVXmNpcUkHRKyLTxoILJFIC5JkIjLQaQHVNPQxs6SLZvae-quzbF_P6VuZcSKxe09jgXHjxwV36=w1202-h677-n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r="18774"/>
          <a:stretch/>
        </p:blipFill>
        <p:spPr bwMode="auto">
          <a:xfrm>
            <a:off x="819361" y="157298"/>
            <a:ext cx="1689700" cy="116992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rotWithShape="1">
          <a:blip r:embed="rId6" cstate="print">
            <a:extLst>
              <a:ext uri="{28A0092B-C50C-407E-A947-70E740481C1C}">
                <a14:useLocalDpi xmlns:a14="http://schemas.microsoft.com/office/drawing/2010/main" val="0"/>
              </a:ext>
            </a:extLst>
          </a:blip>
          <a:srcRect l="7879"/>
          <a:stretch/>
        </p:blipFill>
        <p:spPr>
          <a:xfrm>
            <a:off x="6919455" y="152857"/>
            <a:ext cx="1694235" cy="1174365"/>
          </a:xfrm>
          <a:prstGeom prst="rect">
            <a:avLst/>
          </a:prstGeom>
        </p:spPr>
      </p:pic>
      <p:pic>
        <p:nvPicPr>
          <p:cNvPr id="1034" name="Picture 10" descr="Image result for sensor farm"/>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22650"/>
          <a:stretch/>
        </p:blipFill>
        <p:spPr bwMode="auto">
          <a:xfrm>
            <a:off x="6919455" y="1477391"/>
            <a:ext cx="1683721" cy="11586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p:cNvPicPr>
            <a:picLocks noChangeAspect="1"/>
          </p:cNvPicPr>
          <p:nvPr/>
        </p:nvPicPr>
        <p:blipFill rotWithShape="1">
          <a:blip r:embed="rId8"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Tree>
    <p:extLst>
      <p:ext uri="{BB962C8B-B14F-4D97-AF65-F5344CB8AC3E}">
        <p14:creationId xmlns:p14="http://schemas.microsoft.com/office/powerpoint/2010/main" val="4216981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9599" y="257866"/>
            <a:ext cx="7923213" cy="394448"/>
          </a:xfrm>
        </p:spPr>
        <p:txBody>
          <a:bodyPr/>
          <a:lstStyle/>
          <a:p>
            <a:r>
              <a:rPr lang="en-US" dirty="0" smtClean="0"/>
              <a:t>Collaboration with SEP Students</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30</a:t>
            </a:fld>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6" name="TextBox 5"/>
          <p:cNvSpPr txBox="1"/>
          <p:nvPr/>
        </p:nvSpPr>
        <p:spPr>
          <a:xfrm>
            <a:off x="609600" y="934910"/>
            <a:ext cx="4243398" cy="2800767"/>
          </a:xfrm>
          <a:prstGeom prst="rect">
            <a:avLst/>
          </a:prstGeom>
          <a:noFill/>
        </p:spPr>
        <p:txBody>
          <a:bodyPr wrap="square" rtlCol="0">
            <a:spAutoFit/>
          </a:bodyPr>
          <a:lstStyle/>
          <a:p>
            <a:r>
              <a:rPr lang="en-US" sz="1600" dirty="0" smtClean="0"/>
              <a:t>Software Engineering Project (SEP) consisting of 11 Computer Science BSc students (3</a:t>
            </a:r>
            <a:r>
              <a:rPr lang="en-US" sz="1600" baseline="30000" dirty="0" smtClean="0"/>
              <a:t>rd</a:t>
            </a:r>
            <a:r>
              <a:rPr lang="en-US" sz="1600" dirty="0" smtClean="0"/>
              <a:t> year) from 2 September until 8 November 2019. </a:t>
            </a:r>
          </a:p>
          <a:p>
            <a:endParaRPr lang="en-US" sz="1600" dirty="0" smtClean="0"/>
          </a:p>
          <a:p>
            <a:r>
              <a:rPr lang="en-US" sz="1600" dirty="0" smtClean="0"/>
              <a:t>DASSICO architecture design provided by the </a:t>
            </a:r>
            <a:r>
              <a:rPr lang="en-US" sz="1600" dirty="0" err="1" smtClean="0"/>
              <a:t>PDEng</a:t>
            </a:r>
            <a:r>
              <a:rPr lang="en-US" sz="1600" dirty="0" smtClean="0"/>
              <a:t> trainee.</a:t>
            </a:r>
          </a:p>
          <a:p>
            <a:endParaRPr lang="en-US" sz="1600" dirty="0" smtClean="0"/>
          </a:p>
          <a:p>
            <a:r>
              <a:rPr lang="en-US" sz="1600" dirty="0" smtClean="0"/>
              <a:t>SEP students designed and developed subset of the system.</a:t>
            </a:r>
          </a:p>
          <a:p>
            <a:pPr marL="285750" indent="-285750">
              <a:buFont typeface="Arial" panose="020B0604020202020204" pitchFamily="34" charset="0"/>
              <a:buChar char="•"/>
            </a:pPr>
            <a:endParaRPr lang="en-US" sz="1600" dirty="0"/>
          </a:p>
          <a:p>
            <a:endParaRPr lang="en-US" sz="1600" dirty="0" smtClean="0"/>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62119" y="934910"/>
            <a:ext cx="4072759" cy="3054570"/>
          </a:xfrm>
          <a:prstGeom prst="rect">
            <a:avLst/>
          </a:prstGeom>
        </p:spPr>
      </p:pic>
    </p:spTree>
    <p:extLst>
      <p:ext uri="{BB962C8B-B14F-4D97-AF65-F5344CB8AC3E}">
        <p14:creationId xmlns:p14="http://schemas.microsoft.com/office/powerpoint/2010/main" val="2093892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0393" y="240345"/>
            <a:ext cx="7923213" cy="394448"/>
          </a:xfrm>
        </p:spPr>
        <p:txBody>
          <a:bodyPr/>
          <a:lstStyle/>
          <a:p>
            <a:r>
              <a:rPr lang="en-US" dirty="0" smtClean="0"/>
              <a:t>Sharing Responsibility</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31</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10" name="Content Placeholder 9"/>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17396" y="196681"/>
            <a:ext cx="5576859" cy="4350139"/>
          </a:xfrm>
        </p:spPr>
      </p:pic>
    </p:spTree>
    <p:extLst>
      <p:ext uri="{BB962C8B-B14F-4D97-AF65-F5344CB8AC3E}">
        <p14:creationId xmlns:p14="http://schemas.microsoft.com/office/powerpoint/2010/main" val="809030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jdelijke aanduiding voor inhoud 2"/>
          <p:cNvSpPr>
            <a:spLocks noGrp="1"/>
          </p:cNvSpPr>
          <p:nvPr>
            <p:ph idx="1"/>
          </p:nvPr>
        </p:nvSpPr>
        <p:spPr>
          <a:xfrm>
            <a:off x="609599" y="742477"/>
            <a:ext cx="7922712" cy="3698894"/>
          </a:xfrm>
        </p:spPr>
        <p:txBody>
          <a:bodyPr/>
          <a:lstStyle/>
          <a:p>
            <a:pPr lvl="1"/>
            <a:r>
              <a:rPr lang="en-US" sz="1600" dirty="0" smtClean="0">
                <a:solidFill>
                  <a:schemeClr val="tx1"/>
                </a:solidFill>
              </a:rPr>
              <a:t>To address a challenge:</a:t>
            </a:r>
          </a:p>
          <a:p>
            <a:pPr marL="342900" lvl="1" indent="-342900">
              <a:buFont typeface="Arial" panose="020B0604020202020204" pitchFamily="34" charset="0"/>
              <a:buChar char="•"/>
            </a:pPr>
            <a:r>
              <a:rPr lang="en-US" sz="1600" dirty="0">
                <a:solidFill>
                  <a:schemeClr val="tx1"/>
                </a:solidFill>
              </a:rPr>
              <a:t>Integrating sensing data with diverse data </a:t>
            </a:r>
            <a:r>
              <a:rPr lang="en-US" sz="1600" dirty="0" smtClean="0">
                <a:solidFill>
                  <a:schemeClr val="tx1"/>
                </a:solidFill>
              </a:rPr>
              <a:t>structures</a:t>
            </a:r>
            <a:endParaRPr lang="en-US" sz="1600" dirty="0">
              <a:solidFill>
                <a:schemeClr val="tx1"/>
              </a:solidFill>
            </a:endParaRPr>
          </a:p>
          <a:p>
            <a:pPr lvl="1"/>
            <a:endParaRPr lang="en-US" sz="1600" dirty="0" smtClean="0">
              <a:solidFill>
                <a:schemeClr val="tx1"/>
              </a:solidFill>
            </a:endParaRPr>
          </a:p>
          <a:p>
            <a:pPr lvl="1"/>
            <a:endParaRPr lang="en-US" sz="1600" dirty="0" smtClean="0">
              <a:solidFill>
                <a:schemeClr val="tx1"/>
              </a:solidFill>
            </a:endParaRPr>
          </a:p>
          <a:p>
            <a:pPr lvl="1"/>
            <a:r>
              <a:rPr lang="en-US" sz="1600" dirty="0" smtClean="0">
                <a:solidFill>
                  <a:schemeClr val="tx1"/>
                </a:solidFill>
              </a:rPr>
              <a:t>	</a:t>
            </a:r>
            <a:r>
              <a:rPr lang="en-US" sz="1600" b="1" dirty="0" smtClean="0">
                <a:solidFill>
                  <a:schemeClr val="tx1"/>
                </a:solidFill>
              </a:rPr>
              <a:t>Metadata-based ETL</a:t>
            </a:r>
          </a:p>
          <a:p>
            <a:pPr lvl="1"/>
            <a:endParaRPr lang="en-US" sz="1600" dirty="0" smtClean="0">
              <a:solidFill>
                <a:schemeClr val="tx1"/>
              </a:solidFill>
            </a:endParaRPr>
          </a:p>
          <a:p>
            <a:pPr lvl="1"/>
            <a:r>
              <a:rPr lang="en-US" sz="1600" dirty="0" smtClean="0">
                <a:solidFill>
                  <a:schemeClr val="tx1"/>
                </a:solidFill>
              </a:rPr>
              <a:t>Data integrators (farmers) only needs:</a:t>
            </a:r>
          </a:p>
          <a:p>
            <a:pPr marL="285750" lvl="1" indent="-285750">
              <a:buFont typeface="Arial" panose="020B0604020202020204" pitchFamily="34" charset="0"/>
              <a:buChar char="•"/>
            </a:pPr>
            <a:r>
              <a:rPr lang="en-US" sz="1600" dirty="0" smtClean="0">
                <a:solidFill>
                  <a:schemeClr val="tx1"/>
                </a:solidFill>
              </a:rPr>
              <a:t>Sensing data</a:t>
            </a:r>
          </a:p>
          <a:p>
            <a:pPr marL="285750" lvl="1" indent="-285750">
              <a:buFont typeface="Arial" panose="020B0604020202020204" pitchFamily="34" charset="0"/>
              <a:buChar char="•"/>
            </a:pPr>
            <a:r>
              <a:rPr lang="en-US" sz="1600" dirty="0" smtClean="0">
                <a:solidFill>
                  <a:schemeClr val="tx1"/>
                </a:solidFill>
              </a:rPr>
              <a:t>Metadata</a:t>
            </a:r>
          </a:p>
          <a:p>
            <a:pPr lvl="1"/>
            <a:endParaRPr lang="en-US" sz="1600" dirty="0">
              <a:solidFill>
                <a:schemeClr val="tx1"/>
              </a:solidFill>
            </a:endParaRPr>
          </a:p>
          <a:p>
            <a:pPr lvl="1"/>
            <a:r>
              <a:rPr lang="en-US" sz="1600" dirty="0" smtClean="0">
                <a:solidFill>
                  <a:schemeClr val="tx1"/>
                </a:solidFill>
              </a:rPr>
              <a:t>No need to know internal database schema of DASSICO</a:t>
            </a:r>
          </a:p>
          <a:p>
            <a:pPr lvl="1"/>
            <a:endParaRPr lang="en-US" sz="1600" dirty="0">
              <a:solidFill>
                <a:schemeClr val="tx1"/>
              </a:solidFill>
            </a:endParaRPr>
          </a:p>
          <a:p>
            <a:pPr lvl="1"/>
            <a:endParaRPr lang="en-US" sz="1600" dirty="0" smtClean="0">
              <a:solidFill>
                <a:schemeClr val="tx1"/>
              </a:solidFill>
            </a:endParaRPr>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32</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10"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Addressing Project Challenges</a:t>
            </a:r>
            <a:endParaRPr lang="en-US" dirty="0"/>
          </a:p>
        </p:txBody>
      </p:sp>
      <p:sp>
        <p:nvSpPr>
          <p:cNvPr id="2" name="Down Arrow 1"/>
          <p:cNvSpPr/>
          <p:nvPr/>
        </p:nvSpPr>
        <p:spPr>
          <a:xfrm>
            <a:off x="1683002" y="1508593"/>
            <a:ext cx="522515" cy="496389"/>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07230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jdelijke aanduiding voor inhoud 2"/>
          <p:cNvSpPr>
            <a:spLocks noGrp="1"/>
          </p:cNvSpPr>
          <p:nvPr>
            <p:ph idx="1"/>
          </p:nvPr>
        </p:nvSpPr>
        <p:spPr>
          <a:xfrm>
            <a:off x="610100" y="652314"/>
            <a:ext cx="7922712" cy="3918099"/>
          </a:xfrm>
        </p:spPr>
        <p:txBody>
          <a:bodyPr/>
          <a:lstStyle/>
          <a:p>
            <a:pPr lvl="1"/>
            <a:r>
              <a:rPr lang="en-US" sz="1600" dirty="0" smtClean="0">
                <a:solidFill>
                  <a:schemeClr val="tx1"/>
                </a:solidFill>
              </a:rPr>
              <a:t>Using metadata provided by farmers to integrate sensing data</a:t>
            </a:r>
            <a:endParaRPr lang="en-US" sz="1600" dirty="0">
              <a:solidFill>
                <a:schemeClr val="tx1"/>
              </a:solidFill>
            </a:endParaRPr>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33</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grpSp>
        <p:nvGrpSpPr>
          <p:cNvPr id="11" name="Group 10"/>
          <p:cNvGrpSpPr/>
          <p:nvPr/>
        </p:nvGrpSpPr>
        <p:grpSpPr>
          <a:xfrm>
            <a:off x="5236399" y="1273693"/>
            <a:ext cx="2858588" cy="2903080"/>
            <a:chOff x="4537031" y="1659773"/>
            <a:chExt cx="2858588" cy="2903080"/>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7031" y="1659773"/>
              <a:ext cx="2858588" cy="2903080"/>
            </a:xfrm>
            <a:prstGeom prst="rect">
              <a:avLst/>
            </a:prstGeom>
          </p:spPr>
        </p:pic>
        <p:sp>
          <p:nvSpPr>
            <p:cNvPr id="9" name="Rectangle 8"/>
            <p:cNvSpPr/>
            <p:nvPr/>
          </p:nvSpPr>
          <p:spPr>
            <a:xfrm>
              <a:off x="6541998" y="4083403"/>
              <a:ext cx="772810" cy="366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609599" y="2946705"/>
            <a:ext cx="4087630" cy="1323439"/>
          </a:xfrm>
          <a:prstGeom prst="rect">
            <a:avLst/>
          </a:prstGeom>
          <a:noFill/>
        </p:spPr>
        <p:txBody>
          <a:bodyPr wrap="square" rtlCol="0">
            <a:spAutoFit/>
          </a:bodyPr>
          <a:lstStyle/>
          <a:p>
            <a:pPr marL="973138" indent="-973138"/>
            <a:r>
              <a:rPr lang="en-US" sz="1600" dirty="0" smtClean="0"/>
              <a:t>Data map = metadata of the sensing data to map it to proper database tables (destination) </a:t>
            </a:r>
          </a:p>
          <a:p>
            <a:pPr marL="973138" indent="-973138"/>
            <a:endParaRPr lang="en-US" sz="1600" dirty="0"/>
          </a:p>
          <a:p>
            <a:pPr marL="973138" indent="-973138"/>
            <a:r>
              <a:rPr lang="en-US" sz="1600" dirty="0" smtClean="0"/>
              <a:t>ETL            = Extract-Transform-Load process</a:t>
            </a:r>
            <a:endParaRPr lang="en-US" sz="1600" dirty="0"/>
          </a:p>
        </p:txBody>
      </p:sp>
      <p:sp>
        <p:nvSpPr>
          <p:cNvPr id="12"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Metadata-based ETL</a:t>
            </a:r>
          </a:p>
        </p:txBody>
      </p:sp>
    </p:spTree>
    <p:extLst>
      <p:ext uri="{BB962C8B-B14F-4D97-AF65-F5344CB8AC3E}">
        <p14:creationId xmlns:p14="http://schemas.microsoft.com/office/powerpoint/2010/main" val="1271787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p:txBody>
          <a:bodyPr/>
          <a:lstStyle/>
          <a:p>
            <a:r>
              <a:rPr lang="en-US" dirty="0" smtClean="0"/>
              <a:t>Data Map</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34</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graphicFrame>
        <p:nvGraphicFramePr>
          <p:cNvPr id="14" name="Content Placeholder 13"/>
          <p:cNvGraphicFramePr>
            <a:graphicFrameLocks noGrp="1"/>
          </p:cNvGraphicFramePr>
          <p:nvPr>
            <p:ph idx="1"/>
            <p:extLst>
              <p:ext uri="{D42A27DB-BD31-4B8C-83A1-F6EECF244321}">
                <p14:modId xmlns:p14="http://schemas.microsoft.com/office/powerpoint/2010/main" val="1888662571"/>
              </p:ext>
            </p:extLst>
          </p:nvPr>
        </p:nvGraphicFramePr>
        <p:xfrm>
          <a:off x="1074416" y="2561428"/>
          <a:ext cx="7460797" cy="26778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TextBox 14"/>
          <p:cNvSpPr txBox="1"/>
          <p:nvPr/>
        </p:nvSpPr>
        <p:spPr>
          <a:xfrm>
            <a:off x="612000" y="1194151"/>
            <a:ext cx="8349121" cy="2031325"/>
          </a:xfrm>
          <a:prstGeom prst="rect">
            <a:avLst/>
          </a:prstGeom>
          <a:noFill/>
        </p:spPr>
        <p:txBody>
          <a:bodyPr wrap="square" rtlCol="0">
            <a:spAutoFit/>
          </a:bodyPr>
          <a:lstStyle/>
          <a:p>
            <a:r>
              <a:rPr lang="en-US" dirty="0" smtClean="0"/>
              <a:t>Containing metadata of sensing data that describes:</a:t>
            </a:r>
          </a:p>
          <a:p>
            <a:pPr marL="285750" indent="-285750">
              <a:buFont typeface="Arial" panose="020B0604020202020204" pitchFamily="34" charset="0"/>
              <a:buChar char="•"/>
            </a:pPr>
            <a:r>
              <a:rPr lang="en-US" dirty="0" smtClean="0"/>
              <a:t>Object being observed</a:t>
            </a:r>
          </a:p>
          <a:p>
            <a:pPr marL="285750" indent="-285750">
              <a:buFont typeface="Arial" panose="020B0604020202020204" pitchFamily="34" charset="0"/>
              <a:buChar char="•"/>
            </a:pPr>
            <a:r>
              <a:rPr lang="en-US" dirty="0" smtClean="0"/>
              <a:t>Parameter or characteristic of the object to observe</a:t>
            </a:r>
          </a:p>
          <a:p>
            <a:pPr marL="285750" indent="-285750">
              <a:buFont typeface="Arial" panose="020B0604020202020204" pitchFamily="34" charset="0"/>
              <a:buChar char="•"/>
            </a:pPr>
            <a:r>
              <a:rPr lang="en-US" dirty="0" smtClean="0"/>
              <a:t>Measurement unit</a:t>
            </a:r>
          </a:p>
          <a:p>
            <a:pPr marL="285750" indent="-285750">
              <a:buFont typeface="Arial" panose="020B0604020202020204" pitchFamily="34" charset="0"/>
              <a:buChar char="•"/>
            </a:pPr>
            <a:r>
              <a:rPr lang="en-US" dirty="0" smtClean="0"/>
              <a:t>Observation time</a:t>
            </a:r>
          </a:p>
          <a:p>
            <a:pPr marL="285750" indent="-285750">
              <a:buFont typeface="Arial" panose="020B0604020202020204" pitchFamily="34" charset="0"/>
              <a:buChar char="•"/>
            </a:pPr>
            <a:r>
              <a:rPr lang="en-US" dirty="0" smtClean="0"/>
              <a:t>Geo location of the observation</a:t>
            </a:r>
          </a:p>
          <a:p>
            <a:pPr marL="285750" indent="-285750">
              <a:buFont typeface="Arial" panose="020B0604020202020204" pitchFamily="34" charset="0"/>
              <a:buChar char="•"/>
            </a:pPr>
            <a:r>
              <a:rPr lang="en-US" dirty="0" smtClean="0"/>
              <a:t>Measuring equipment or sensor</a:t>
            </a:r>
            <a:endParaRPr lang="en-US" dirty="0"/>
          </a:p>
        </p:txBody>
      </p:sp>
    </p:spTree>
    <p:extLst>
      <p:ext uri="{BB962C8B-B14F-4D97-AF65-F5344CB8AC3E}">
        <p14:creationId xmlns:p14="http://schemas.microsoft.com/office/powerpoint/2010/main" val="17763946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2000" y="246204"/>
            <a:ext cx="7923213" cy="394448"/>
          </a:xfrm>
        </p:spPr>
        <p:txBody>
          <a:bodyPr/>
          <a:lstStyle/>
          <a:p>
            <a:r>
              <a:rPr lang="en-US" dirty="0" smtClean="0"/>
              <a:t>Metadata-based ETL: Activity Diagram</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35</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9" name="Content Placeholder 8"/>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611999" y="636499"/>
            <a:ext cx="6905945" cy="4028844"/>
          </a:xfrm>
        </p:spPr>
      </p:pic>
      <p:grpSp>
        <p:nvGrpSpPr>
          <p:cNvPr id="18" name="Group 17"/>
          <p:cNvGrpSpPr/>
          <p:nvPr/>
        </p:nvGrpSpPr>
        <p:grpSpPr>
          <a:xfrm>
            <a:off x="1213313" y="711174"/>
            <a:ext cx="4388491" cy="1353600"/>
            <a:chOff x="1213313" y="711174"/>
            <a:chExt cx="4388491" cy="1353600"/>
          </a:xfrm>
        </p:grpSpPr>
        <p:sp>
          <p:nvSpPr>
            <p:cNvPr id="11" name="Rectangle 10"/>
            <p:cNvSpPr/>
            <p:nvPr/>
          </p:nvSpPr>
          <p:spPr>
            <a:xfrm>
              <a:off x="1213313" y="748909"/>
              <a:ext cx="2768752" cy="1315865"/>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3982065" y="711174"/>
              <a:ext cx="1619739" cy="369332"/>
            </a:xfrm>
            <a:prstGeom prst="rect">
              <a:avLst/>
            </a:prstGeom>
            <a:noFill/>
          </p:spPr>
          <p:txBody>
            <a:bodyPr wrap="none" rtlCol="0">
              <a:spAutoFit/>
            </a:bodyPr>
            <a:lstStyle/>
            <a:p>
              <a:r>
                <a:rPr lang="en-US" dirty="0" smtClean="0">
                  <a:solidFill>
                    <a:srgbClr val="FF0000"/>
                  </a:solidFill>
                </a:rPr>
                <a:t>Data extraction</a:t>
              </a:r>
              <a:endParaRPr lang="en-US" dirty="0">
                <a:solidFill>
                  <a:srgbClr val="FF0000"/>
                </a:solidFill>
              </a:endParaRPr>
            </a:p>
          </p:txBody>
        </p:sp>
      </p:grpSp>
      <p:grpSp>
        <p:nvGrpSpPr>
          <p:cNvPr id="19" name="Group 18"/>
          <p:cNvGrpSpPr/>
          <p:nvPr/>
        </p:nvGrpSpPr>
        <p:grpSpPr>
          <a:xfrm>
            <a:off x="1596876" y="943685"/>
            <a:ext cx="7249447" cy="3628315"/>
            <a:chOff x="1596876" y="943685"/>
            <a:chExt cx="7249447" cy="3628315"/>
          </a:xfrm>
        </p:grpSpPr>
        <p:sp>
          <p:nvSpPr>
            <p:cNvPr id="13" name="Rectangle 12"/>
            <p:cNvSpPr/>
            <p:nvPr/>
          </p:nvSpPr>
          <p:spPr>
            <a:xfrm>
              <a:off x="1596876" y="2064774"/>
              <a:ext cx="2768752" cy="250722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4365627" y="988935"/>
              <a:ext cx="2986503" cy="1075839"/>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7352131" y="943685"/>
              <a:ext cx="1494192" cy="369332"/>
            </a:xfrm>
            <a:prstGeom prst="rect">
              <a:avLst/>
            </a:prstGeom>
            <a:noFill/>
          </p:spPr>
          <p:txBody>
            <a:bodyPr wrap="none" rtlCol="0">
              <a:spAutoFit/>
            </a:bodyPr>
            <a:lstStyle/>
            <a:p>
              <a:r>
                <a:rPr lang="en-US" dirty="0" smtClean="0">
                  <a:solidFill>
                    <a:srgbClr val="FF0000"/>
                  </a:solidFill>
                </a:rPr>
                <a:t>Data checking</a:t>
              </a:r>
              <a:endParaRPr lang="en-US" dirty="0">
                <a:solidFill>
                  <a:srgbClr val="FF0000"/>
                </a:solidFill>
              </a:endParaRPr>
            </a:p>
          </p:txBody>
        </p:sp>
      </p:grpSp>
      <p:grpSp>
        <p:nvGrpSpPr>
          <p:cNvPr id="20" name="Group 19"/>
          <p:cNvGrpSpPr/>
          <p:nvPr/>
        </p:nvGrpSpPr>
        <p:grpSpPr>
          <a:xfrm>
            <a:off x="4365626" y="2052328"/>
            <a:ext cx="4346613" cy="1447956"/>
            <a:chOff x="4365626" y="2052328"/>
            <a:chExt cx="4346613" cy="1447956"/>
          </a:xfrm>
        </p:grpSpPr>
        <p:sp>
          <p:nvSpPr>
            <p:cNvPr id="16" name="Rectangle 15"/>
            <p:cNvSpPr/>
            <p:nvPr/>
          </p:nvSpPr>
          <p:spPr>
            <a:xfrm>
              <a:off x="4365626" y="2064774"/>
              <a:ext cx="2986503" cy="14355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7347891" y="2052328"/>
              <a:ext cx="1364348" cy="369332"/>
            </a:xfrm>
            <a:prstGeom prst="rect">
              <a:avLst/>
            </a:prstGeom>
            <a:noFill/>
          </p:spPr>
          <p:txBody>
            <a:bodyPr wrap="none" rtlCol="0">
              <a:spAutoFit/>
            </a:bodyPr>
            <a:lstStyle/>
            <a:p>
              <a:r>
                <a:rPr lang="en-US" dirty="0" smtClean="0">
                  <a:solidFill>
                    <a:srgbClr val="FF0000"/>
                  </a:solidFill>
                </a:rPr>
                <a:t>Data loading</a:t>
              </a:r>
              <a:endParaRPr lang="en-US" dirty="0">
                <a:solidFill>
                  <a:srgbClr val="FF0000"/>
                </a:solidFill>
              </a:endParaRPr>
            </a:p>
          </p:txBody>
        </p:sp>
      </p:grpSp>
    </p:spTree>
    <p:extLst>
      <p:ext uri="{BB962C8B-B14F-4D97-AF65-F5344CB8AC3E}">
        <p14:creationId xmlns:p14="http://schemas.microsoft.com/office/powerpoint/2010/main" val="1258314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1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4" descr="An overhead view of woman's hand holding soil in heart shape Free Phot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4" y="1824"/>
            <a:ext cx="9144000" cy="5141676"/>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p:cNvSpPr>
            <a:spLocks noGrp="1"/>
          </p:cNvSpPr>
          <p:nvPr>
            <p:ph type="title"/>
          </p:nvPr>
        </p:nvSpPr>
        <p:spPr>
          <a:xfrm>
            <a:off x="0" y="2956560"/>
            <a:ext cx="9144000" cy="1186815"/>
          </a:xfrm>
          <a:solidFill>
            <a:schemeClr val="accent6">
              <a:lumMod val="50000"/>
              <a:alpha val="83922"/>
            </a:schemeClr>
          </a:solidFill>
        </p:spPr>
        <p:txBody>
          <a:bodyPr anchor="ctr"/>
          <a:lstStyle/>
          <a:p>
            <a:pPr algn="ctr">
              <a:spcBef>
                <a:spcPts val="0"/>
              </a:spcBef>
              <a:spcAft>
                <a:spcPts val="0"/>
              </a:spcAft>
            </a:pPr>
            <a:r>
              <a:rPr lang="en-US" sz="2800" dirty="0" smtClean="0">
                <a:solidFill>
                  <a:schemeClr val="bg1"/>
                </a:solidFill>
              </a:rPr>
              <a:t>Implementation</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B7CEC10D-CD46-426F-915E-6C78530279CB}" type="slidenum">
              <a:rPr lang="en-US" smtClean="0"/>
              <a:t>36</a:t>
            </a:fld>
            <a:endParaRPr lang="en-US" dirty="0"/>
          </a:p>
        </p:txBody>
      </p:sp>
      <p:sp>
        <p:nvSpPr>
          <p:cNvPr id="4" name="Content Placeholder 3"/>
          <p:cNvSpPr>
            <a:spLocks noGrp="1"/>
          </p:cNvSpPr>
          <p:nvPr>
            <p:ph idx="1"/>
          </p:nvPr>
        </p:nvSpPr>
        <p:spPr/>
        <p:txBody>
          <a:bodyPr/>
          <a:lstStyle/>
          <a:p>
            <a:endParaRPr lang="en-US" dirty="0"/>
          </a:p>
        </p:txBody>
      </p:sp>
    </p:spTree>
    <p:extLst>
      <p:ext uri="{BB962C8B-B14F-4D97-AF65-F5344CB8AC3E}">
        <p14:creationId xmlns:p14="http://schemas.microsoft.com/office/powerpoint/2010/main" val="301363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09599" y="237380"/>
            <a:ext cx="7923213" cy="394448"/>
          </a:xfrm>
        </p:spPr>
        <p:txBody>
          <a:bodyPr/>
          <a:lstStyle/>
          <a:p>
            <a:r>
              <a:rPr lang="en-US" dirty="0" smtClean="0"/>
              <a:t>API Documentation in </a:t>
            </a:r>
            <a:r>
              <a:rPr lang="en-US" dirty="0" err="1" smtClean="0"/>
              <a:t>SwaggerHub</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37</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2250161" y="953950"/>
            <a:ext cx="4910386" cy="3666312"/>
          </a:xfrm>
        </p:spPr>
      </p:pic>
    </p:spTree>
    <p:extLst>
      <p:ext uri="{BB962C8B-B14F-4D97-AF65-F5344CB8AC3E}">
        <p14:creationId xmlns:p14="http://schemas.microsoft.com/office/powerpoint/2010/main" val="1259265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ectangle 6"/>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09599" y="237380"/>
            <a:ext cx="7923213" cy="394448"/>
          </a:xfrm>
        </p:spPr>
        <p:txBody>
          <a:bodyPr/>
          <a:lstStyle/>
          <a:p>
            <a:r>
              <a:rPr lang="en-US" dirty="0" smtClean="0"/>
              <a:t>Page Views in Front-end</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38</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4504" y="1351870"/>
            <a:ext cx="8273401" cy="2500087"/>
          </a:xfrm>
        </p:spPr>
      </p:pic>
    </p:spTree>
    <p:extLst>
      <p:ext uri="{BB962C8B-B14F-4D97-AF65-F5344CB8AC3E}">
        <p14:creationId xmlns:p14="http://schemas.microsoft.com/office/powerpoint/2010/main" val="2219593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39</a:t>
            </a:fld>
            <a:endParaRPr lang="en-US" dirty="0"/>
          </a:p>
        </p:txBody>
      </p:sp>
      <p:sp>
        <p:nvSpPr>
          <p:cNvPr id="7" name="Titel 1"/>
          <p:cNvSpPr txBox="1">
            <a:spLocks/>
          </p:cNvSpPr>
          <p:nvPr/>
        </p:nvSpPr>
        <p:spPr>
          <a:xfrm>
            <a:off x="609599" y="237380"/>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endParaRPr lang="en-US" dirty="0"/>
          </a:p>
        </p:txBody>
      </p:sp>
      <p:sp>
        <p:nvSpPr>
          <p:cNvPr id="2" name="Content Placeholder 1"/>
          <p:cNvSpPr>
            <a:spLocks noGrp="1"/>
          </p:cNvSpPr>
          <p:nvPr>
            <p:ph idx="1"/>
          </p:nvPr>
        </p:nvSpPr>
        <p:spPr/>
        <p:txBody>
          <a:bodyPr/>
          <a:lstStyle/>
          <a:p>
            <a:endParaRPr lang="en-US" dirty="0" smtClean="0"/>
          </a:p>
          <a:p>
            <a:endParaRPr lang="en-US" dirty="0"/>
          </a:p>
          <a:p>
            <a:endParaRPr lang="en-US" dirty="0" smtClean="0"/>
          </a:p>
          <a:p>
            <a:endParaRPr lang="en-US" dirty="0"/>
          </a:p>
          <a:p>
            <a:r>
              <a:rPr lang="en-US" dirty="0" smtClean="0"/>
              <a:t>							</a:t>
            </a:r>
            <a:r>
              <a:rPr lang="en-US" sz="2800" dirty="0" smtClean="0"/>
              <a:t>DEMO</a:t>
            </a:r>
            <a:endParaRPr lang="en-US" dirty="0"/>
          </a:p>
        </p:txBody>
      </p:sp>
    </p:spTree>
    <p:extLst>
      <p:ext uri="{BB962C8B-B14F-4D97-AF65-F5344CB8AC3E}">
        <p14:creationId xmlns:p14="http://schemas.microsoft.com/office/powerpoint/2010/main" val="30878059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10100" y="1023230"/>
            <a:ext cx="7922712" cy="3547183"/>
          </a:xfrm>
        </p:spPr>
        <p:txBody>
          <a:bodyPr/>
          <a:lstStyle/>
          <a:p>
            <a:pPr algn="ctr"/>
            <a:endParaRPr lang="en-US" sz="2400" b="1" dirty="0" smtClean="0"/>
          </a:p>
          <a:p>
            <a:pPr algn="ctr"/>
            <a:endParaRPr lang="en-US" sz="2400" b="1" dirty="0"/>
          </a:p>
          <a:p>
            <a:pPr algn="ctr"/>
            <a:endParaRPr lang="en-US" sz="2400" b="1" dirty="0"/>
          </a:p>
          <a:p>
            <a:pPr algn="ctr"/>
            <a:r>
              <a:rPr lang="en-US" sz="2000" b="1" dirty="0" smtClean="0">
                <a:solidFill>
                  <a:schemeClr val="tx1"/>
                </a:solidFill>
              </a:rPr>
              <a:t>“</a:t>
            </a:r>
            <a:r>
              <a:rPr lang="en-US" sz="2000" b="1" dirty="0" err="1" smtClean="0">
                <a:solidFill>
                  <a:schemeClr val="tx1"/>
                </a:solidFill>
              </a:rPr>
              <a:t>Proeftuin</a:t>
            </a:r>
            <a:r>
              <a:rPr lang="en-US" sz="2000" b="1" dirty="0" smtClean="0">
                <a:solidFill>
                  <a:schemeClr val="tx1"/>
                </a:solidFill>
              </a:rPr>
              <a:t> </a:t>
            </a:r>
            <a:r>
              <a:rPr lang="en-US" sz="2000" b="1" dirty="0" err="1">
                <a:solidFill>
                  <a:schemeClr val="tx1"/>
                </a:solidFill>
              </a:rPr>
              <a:t>voor</a:t>
            </a:r>
            <a:r>
              <a:rPr lang="en-US" sz="2000" b="1" dirty="0">
                <a:solidFill>
                  <a:schemeClr val="tx1"/>
                </a:solidFill>
              </a:rPr>
              <a:t> </a:t>
            </a:r>
            <a:r>
              <a:rPr lang="en-US" sz="2000" b="1" dirty="0" err="1">
                <a:solidFill>
                  <a:schemeClr val="tx1"/>
                </a:solidFill>
              </a:rPr>
              <a:t>Precisielandbouw</a:t>
            </a:r>
            <a:r>
              <a:rPr lang="en-US" sz="2000" b="1" dirty="0">
                <a:solidFill>
                  <a:schemeClr val="tx1"/>
                </a:solidFill>
              </a:rPr>
              <a:t> </a:t>
            </a:r>
            <a:r>
              <a:rPr lang="en-US" sz="2000" b="1" dirty="0" smtClean="0">
                <a:solidFill>
                  <a:schemeClr val="tx1"/>
                </a:solidFill>
              </a:rPr>
              <a:t>needs</a:t>
            </a:r>
          </a:p>
          <a:p>
            <a:pPr algn="ctr"/>
            <a:r>
              <a:rPr lang="en-US" sz="2000" b="1" dirty="0" smtClean="0">
                <a:solidFill>
                  <a:schemeClr val="tx1"/>
                </a:solidFill>
              </a:rPr>
              <a:t>a data storage for </a:t>
            </a:r>
            <a:r>
              <a:rPr lang="en-US" sz="2000" b="1" dirty="0">
                <a:solidFill>
                  <a:schemeClr val="tx1"/>
                </a:solidFill>
              </a:rPr>
              <a:t>information </a:t>
            </a:r>
            <a:r>
              <a:rPr lang="en-US" sz="2000" b="1" dirty="0" smtClean="0">
                <a:solidFill>
                  <a:schemeClr val="tx1"/>
                </a:solidFill>
              </a:rPr>
              <a:t>discovery in Precision Agriculture”</a:t>
            </a:r>
            <a:endParaRPr lang="en-US" sz="2000" dirty="0" smtClean="0">
              <a:solidFill>
                <a:schemeClr val="tx1"/>
              </a:solidFill>
            </a:endParaRPr>
          </a:p>
        </p:txBody>
      </p:sp>
      <p:sp>
        <p:nvSpPr>
          <p:cNvPr id="5" name="Slide Number Placeholder 4"/>
          <p:cNvSpPr>
            <a:spLocks noGrp="1"/>
          </p:cNvSpPr>
          <p:nvPr>
            <p:ph type="sldNum" sz="quarter" idx="12"/>
          </p:nvPr>
        </p:nvSpPr>
        <p:spPr/>
        <p:txBody>
          <a:bodyPr/>
          <a:lstStyle/>
          <a:p>
            <a:fld id="{B7CEC10D-CD46-426F-915E-6C78530279CB}" type="slidenum">
              <a:rPr lang="en-US" smtClean="0"/>
              <a:t>4</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The Customer’s Need</a:t>
            </a:r>
          </a:p>
        </p:txBody>
      </p:sp>
    </p:spTree>
    <p:extLst>
      <p:ext uri="{BB962C8B-B14F-4D97-AF65-F5344CB8AC3E}">
        <p14:creationId xmlns:p14="http://schemas.microsoft.com/office/powerpoint/2010/main" val="1143358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09599" y="237380"/>
            <a:ext cx="7923213" cy="394448"/>
          </a:xfrm>
        </p:spPr>
        <p:txBody>
          <a:bodyPr/>
          <a:lstStyle/>
          <a:p>
            <a:r>
              <a:rPr lang="en-US" dirty="0" smtClean="0"/>
              <a:t>Deployment View</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40</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12" name="Content Placeholder 11"/>
          <p:cNvPicPr>
            <a:picLocks noGrp="1" noChangeAspect="1"/>
          </p:cNvPicPr>
          <p:nvPr>
            <p:ph idx="1"/>
          </p:nvPr>
        </p:nvPicPr>
        <p:blipFill rotWithShape="1">
          <a:blip r:embed="rId4" cstate="print">
            <a:extLst>
              <a:ext uri="{28A0092B-C50C-407E-A947-70E740481C1C}">
                <a14:useLocalDpi xmlns:a14="http://schemas.microsoft.com/office/drawing/2010/main" val="0"/>
              </a:ext>
            </a:extLst>
          </a:blip>
          <a:srcRect l="3287" t="4117" r="3703" b="2603"/>
          <a:stretch/>
        </p:blipFill>
        <p:spPr>
          <a:xfrm>
            <a:off x="4683570" y="297772"/>
            <a:ext cx="4166641" cy="4367571"/>
          </a:xfrm>
        </p:spPr>
      </p:pic>
      <p:pic>
        <p:nvPicPr>
          <p:cNvPr id="9" name="Picture 8"/>
          <p:cNvPicPr>
            <a:picLocks noChangeAspect="1"/>
          </p:cNvPicPr>
          <p:nvPr/>
        </p:nvPicPr>
        <p:blipFill rotWithShape="1">
          <a:blip r:embed="rId5"/>
          <a:srcRect r="33274"/>
          <a:stretch/>
        </p:blipFill>
        <p:spPr>
          <a:xfrm>
            <a:off x="609599" y="2103142"/>
            <a:ext cx="3732962" cy="1482185"/>
          </a:xfrm>
          <a:prstGeom prst="rect">
            <a:avLst/>
          </a:prstGeom>
        </p:spPr>
      </p:pic>
    </p:spTree>
    <p:extLst>
      <p:ext uri="{BB962C8B-B14F-4D97-AF65-F5344CB8AC3E}">
        <p14:creationId xmlns:p14="http://schemas.microsoft.com/office/powerpoint/2010/main" val="352770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10100" y="745880"/>
            <a:ext cx="7922712" cy="3824534"/>
          </a:xfrm>
        </p:spPr>
        <p:txBody>
          <a:bodyPr/>
          <a:lstStyle/>
          <a:p>
            <a:r>
              <a:rPr lang="en-US" sz="1600" dirty="0" smtClean="0">
                <a:solidFill>
                  <a:schemeClr val="tx1"/>
                </a:solidFill>
              </a:rPr>
              <a:t>Verification</a:t>
            </a:r>
          </a:p>
          <a:p>
            <a:pPr marL="285750" indent="-285750">
              <a:buFont typeface="Arial" panose="020B0604020202020204" pitchFamily="34" charset="0"/>
              <a:buChar char="•"/>
            </a:pPr>
            <a:r>
              <a:rPr lang="en-US" sz="1600" dirty="0" smtClean="0">
                <a:solidFill>
                  <a:schemeClr val="tx1"/>
                </a:solidFill>
              </a:rPr>
              <a:t>Unit tests</a:t>
            </a:r>
          </a:p>
          <a:p>
            <a:pPr marL="285750" indent="-285750">
              <a:buFont typeface="Arial" panose="020B0604020202020204" pitchFamily="34" charset="0"/>
              <a:buChar char="•"/>
            </a:pPr>
            <a:r>
              <a:rPr lang="en-US" sz="1600" dirty="0" smtClean="0">
                <a:solidFill>
                  <a:schemeClr val="tx1"/>
                </a:solidFill>
              </a:rPr>
              <a:t>Integration tests together with SEP students</a:t>
            </a:r>
          </a:p>
          <a:p>
            <a:endParaRPr lang="en-US" sz="1600" dirty="0">
              <a:solidFill>
                <a:schemeClr val="tx1"/>
              </a:solidFill>
            </a:endParaRPr>
          </a:p>
          <a:p>
            <a:r>
              <a:rPr lang="en-US" sz="1600" dirty="0" smtClean="0">
                <a:solidFill>
                  <a:schemeClr val="tx1"/>
                </a:solidFill>
              </a:rPr>
              <a:t>Validation</a:t>
            </a:r>
          </a:p>
          <a:p>
            <a:pPr marL="285750" indent="-285750">
              <a:buFont typeface="Arial" panose="020B0604020202020204" pitchFamily="34" charset="0"/>
              <a:buChar char="•"/>
            </a:pPr>
            <a:r>
              <a:rPr lang="en-US" sz="1600" dirty="0" smtClean="0">
                <a:solidFill>
                  <a:schemeClr val="tx1"/>
                </a:solidFill>
              </a:rPr>
              <a:t>Demo and discussion with supervisors</a:t>
            </a:r>
          </a:p>
          <a:p>
            <a:pPr marL="285750" indent="-285750">
              <a:buFont typeface="Arial" panose="020B0604020202020204" pitchFamily="34" charset="0"/>
              <a:buChar char="•"/>
            </a:pPr>
            <a:r>
              <a:rPr lang="en-US" sz="1600" dirty="0" smtClean="0">
                <a:solidFill>
                  <a:schemeClr val="tx1"/>
                </a:solidFill>
              </a:rPr>
              <a:t>User validation planned in December 2019</a:t>
            </a:r>
            <a:endParaRPr lang="en-US" sz="1600" dirty="0">
              <a:solidFill>
                <a:schemeClr val="tx1"/>
              </a:solidFill>
            </a:endParaRPr>
          </a:p>
        </p:txBody>
      </p:sp>
      <p:sp>
        <p:nvSpPr>
          <p:cNvPr id="5" name="Slide Number Placeholder 4"/>
          <p:cNvSpPr>
            <a:spLocks noGrp="1"/>
          </p:cNvSpPr>
          <p:nvPr>
            <p:ph type="sldNum" sz="quarter" idx="12"/>
          </p:nvPr>
        </p:nvSpPr>
        <p:spPr/>
        <p:txBody>
          <a:bodyPr/>
          <a:lstStyle/>
          <a:p>
            <a:fld id="{B7CEC10D-CD46-426F-915E-6C78530279CB}" type="slidenum">
              <a:rPr lang="en-US" smtClean="0"/>
              <a:t>41</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Titel 1"/>
          <p:cNvSpPr txBox="1">
            <a:spLocks/>
          </p:cNvSpPr>
          <p:nvPr/>
        </p:nvSpPr>
        <p:spPr>
          <a:xfrm>
            <a:off x="609599" y="237380"/>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Verification and Validation</a:t>
            </a:r>
          </a:p>
        </p:txBody>
      </p:sp>
    </p:spTree>
    <p:extLst>
      <p:ext uri="{BB962C8B-B14F-4D97-AF65-F5344CB8AC3E}">
        <p14:creationId xmlns:p14="http://schemas.microsoft.com/office/powerpoint/2010/main" val="3091166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Performance Test</a:t>
            </a:r>
            <a:endParaRPr lang="en-US" dirty="0"/>
          </a:p>
        </p:txBody>
      </p:sp>
      <p:sp>
        <p:nvSpPr>
          <p:cNvPr id="3" name="Content Placeholder 2"/>
          <p:cNvSpPr>
            <a:spLocks noGrp="1"/>
          </p:cNvSpPr>
          <p:nvPr>
            <p:ph idx="1"/>
          </p:nvPr>
        </p:nvSpPr>
        <p:spPr/>
        <p:txBody>
          <a:bodyPr/>
          <a:lstStyle/>
          <a:p>
            <a:r>
              <a:rPr lang="en-US" sz="1600" dirty="0" smtClean="0">
                <a:solidFill>
                  <a:schemeClr val="tx1"/>
                </a:solidFill>
              </a:rPr>
              <a:t>Due to limited time in the project, the performance tests were conducted to:</a:t>
            </a:r>
          </a:p>
          <a:p>
            <a:pPr marL="285750" indent="-285750">
              <a:buFont typeface="Arial" panose="020B0604020202020204" pitchFamily="34" charset="0"/>
              <a:buChar char="•"/>
            </a:pPr>
            <a:r>
              <a:rPr lang="en-US" sz="1600" dirty="0" smtClean="0">
                <a:solidFill>
                  <a:schemeClr val="tx1"/>
                </a:solidFill>
              </a:rPr>
              <a:t>Loading time of page views by SEP students</a:t>
            </a:r>
          </a:p>
          <a:p>
            <a:pPr marL="285750" indent="-285750">
              <a:buFont typeface="Arial" panose="020B0604020202020204" pitchFamily="34" charset="0"/>
              <a:buChar char="•"/>
            </a:pPr>
            <a:r>
              <a:rPr lang="en-US" sz="1600" dirty="0" smtClean="0">
                <a:solidFill>
                  <a:schemeClr val="tx1"/>
                </a:solidFill>
              </a:rPr>
              <a:t>Loading test with multiple concurrent requests to the back end</a:t>
            </a:r>
            <a:endParaRPr lang="en-US" sz="1600" dirty="0">
              <a:solidFill>
                <a:schemeClr val="tx1"/>
              </a:solidFill>
            </a:endParaRPr>
          </a:p>
        </p:txBody>
      </p:sp>
      <p:sp>
        <p:nvSpPr>
          <p:cNvPr id="5" name="Slide Number Placeholder 4"/>
          <p:cNvSpPr>
            <a:spLocks noGrp="1"/>
          </p:cNvSpPr>
          <p:nvPr>
            <p:ph type="sldNum" sz="quarter" idx="12"/>
          </p:nvPr>
        </p:nvSpPr>
        <p:spPr/>
        <p:txBody>
          <a:bodyPr/>
          <a:lstStyle/>
          <a:p>
            <a:fld id="{B7CEC10D-CD46-426F-915E-6C78530279CB}" type="slidenum">
              <a:rPr lang="en-US" smtClean="0"/>
              <a:t>42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Tree>
    <p:extLst>
      <p:ext uri="{BB962C8B-B14F-4D97-AF65-F5344CB8AC3E}">
        <p14:creationId xmlns:p14="http://schemas.microsoft.com/office/powerpoint/2010/main" val="1539323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10100" y="149937"/>
            <a:ext cx="7923213" cy="394448"/>
          </a:xfrm>
        </p:spPr>
        <p:txBody>
          <a:bodyPr/>
          <a:lstStyle/>
          <a:p>
            <a:r>
              <a:rPr lang="en-US" dirty="0" smtClean="0"/>
              <a:t>Performance Test – Page Loading</a:t>
            </a:r>
            <a:endParaRPr lang="en-US" dirty="0"/>
          </a:p>
        </p:txBody>
      </p:sp>
      <p:sp>
        <p:nvSpPr>
          <p:cNvPr id="3" name="Content Placeholder 2"/>
          <p:cNvSpPr>
            <a:spLocks noGrp="1"/>
          </p:cNvSpPr>
          <p:nvPr>
            <p:ph idx="1"/>
          </p:nvPr>
        </p:nvSpPr>
        <p:spPr>
          <a:xfrm>
            <a:off x="610100" y="705394"/>
            <a:ext cx="7922712" cy="3865019"/>
          </a:xfrm>
        </p:spPr>
        <p:txBody>
          <a:bodyPr/>
          <a:lstStyle/>
          <a:p>
            <a:r>
              <a:rPr lang="en-US" sz="1600" dirty="0" smtClean="0">
                <a:solidFill>
                  <a:schemeClr val="tx1"/>
                </a:solidFill>
              </a:rPr>
              <a:t>The performance of loading page views can be seen below [SEP – Software Design Document]:</a:t>
            </a:r>
          </a:p>
          <a:p>
            <a:endParaRPr lang="en-US" sz="1600" dirty="0" smtClean="0">
              <a:solidFill>
                <a:schemeClr val="tx1"/>
              </a:solidFill>
            </a:endParaRPr>
          </a:p>
          <a:p>
            <a:endParaRPr lang="en-US" sz="1600" dirty="0">
              <a:solidFill>
                <a:schemeClr val="tx1"/>
              </a:solidFill>
            </a:endParaRPr>
          </a:p>
          <a:p>
            <a:endParaRPr lang="en-US" sz="1600" dirty="0" smtClean="0">
              <a:solidFill>
                <a:schemeClr val="tx1"/>
              </a:solidFill>
            </a:endParaRPr>
          </a:p>
          <a:p>
            <a:endParaRPr lang="en-US" sz="1600" dirty="0">
              <a:solidFill>
                <a:schemeClr val="tx1"/>
              </a:solidFill>
            </a:endParaRPr>
          </a:p>
          <a:p>
            <a:endParaRPr lang="en-US" sz="1600" dirty="0" smtClean="0">
              <a:solidFill>
                <a:schemeClr val="tx1"/>
              </a:solidFill>
            </a:endParaRPr>
          </a:p>
          <a:p>
            <a:endParaRPr lang="en-US" sz="1600" dirty="0">
              <a:solidFill>
                <a:schemeClr val="tx1"/>
              </a:solidFill>
            </a:endParaRPr>
          </a:p>
          <a:p>
            <a:endParaRPr lang="en-US" sz="1600" dirty="0" smtClean="0">
              <a:solidFill>
                <a:schemeClr val="tx1"/>
              </a:solidFill>
            </a:endParaRPr>
          </a:p>
          <a:p>
            <a:endParaRPr lang="en-US" sz="1600" dirty="0">
              <a:solidFill>
                <a:schemeClr val="tx1"/>
              </a:solidFill>
            </a:endParaRPr>
          </a:p>
          <a:p>
            <a:endParaRPr lang="en-US" sz="1600" dirty="0" smtClean="0">
              <a:solidFill>
                <a:schemeClr val="tx1"/>
              </a:solidFill>
            </a:endParaRPr>
          </a:p>
        </p:txBody>
      </p:sp>
      <p:sp>
        <p:nvSpPr>
          <p:cNvPr id="5" name="Slide Number Placeholder 4"/>
          <p:cNvSpPr>
            <a:spLocks noGrp="1"/>
          </p:cNvSpPr>
          <p:nvPr>
            <p:ph type="sldNum" sz="quarter" idx="12"/>
          </p:nvPr>
        </p:nvSpPr>
        <p:spPr/>
        <p:txBody>
          <a:bodyPr/>
          <a:lstStyle/>
          <a:p>
            <a:fld id="{B7CEC10D-CD46-426F-915E-6C78530279CB}" type="slidenum">
              <a:rPr lang="en-US" smtClean="0"/>
              <a:t>43</a:t>
            </a:fld>
            <a:endParaRPr lang="en-US" dirty="0"/>
          </a:p>
        </p:txBody>
      </p:sp>
      <p:pic>
        <p:nvPicPr>
          <p:cNvPr id="7" name="Picture 6"/>
          <p:cNvPicPr>
            <a:picLocks noChangeAspect="1"/>
          </p:cNvPicPr>
          <p:nvPr/>
        </p:nvPicPr>
        <p:blipFill>
          <a:blip r:embed="rId2"/>
          <a:stretch>
            <a:fillRect/>
          </a:stretch>
        </p:blipFill>
        <p:spPr>
          <a:xfrm>
            <a:off x="2664807" y="1306772"/>
            <a:ext cx="3588509" cy="2665749"/>
          </a:xfrm>
          <a:prstGeom prst="rect">
            <a:avLst/>
          </a:prstGeom>
        </p:spPr>
      </p:pic>
      <p:pic>
        <p:nvPicPr>
          <p:cNvPr id="9" name="Picture 8"/>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Tree>
    <p:extLst>
      <p:ext uri="{BB962C8B-B14F-4D97-AF65-F5344CB8AC3E}">
        <p14:creationId xmlns:p14="http://schemas.microsoft.com/office/powerpoint/2010/main" val="966476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9599" y="257866"/>
            <a:ext cx="7923213" cy="394448"/>
          </a:xfrm>
        </p:spPr>
        <p:txBody>
          <a:bodyPr/>
          <a:lstStyle/>
          <a:p>
            <a:r>
              <a:rPr lang="en-US" dirty="0" smtClean="0"/>
              <a:t>Load Test</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44</a:t>
            </a:fld>
            <a:endParaRPr lang="en-US" dirty="0"/>
          </a:p>
        </p:txBody>
      </p:sp>
      <p:sp>
        <p:nvSpPr>
          <p:cNvPr id="7" name="TextBox 6"/>
          <p:cNvSpPr txBox="1"/>
          <p:nvPr/>
        </p:nvSpPr>
        <p:spPr>
          <a:xfrm>
            <a:off x="609598" y="663347"/>
            <a:ext cx="7923213" cy="3785652"/>
          </a:xfrm>
          <a:prstGeom prst="rect">
            <a:avLst/>
          </a:prstGeom>
          <a:noFill/>
        </p:spPr>
        <p:txBody>
          <a:bodyPr wrap="square" rtlCol="0">
            <a:spAutoFit/>
          </a:bodyPr>
          <a:lstStyle/>
          <a:p>
            <a:r>
              <a:rPr lang="en-US" sz="1600" dirty="0" smtClean="0"/>
              <a:t>Purpose: determining the stability and robustness of the system</a:t>
            </a:r>
          </a:p>
          <a:p>
            <a:endParaRPr lang="en-US" sz="1600" dirty="0"/>
          </a:p>
          <a:p>
            <a:r>
              <a:rPr lang="en-US" sz="1600" dirty="0" smtClean="0"/>
              <a:t>Tested feature: user login</a:t>
            </a:r>
          </a:p>
          <a:p>
            <a:endParaRPr lang="en-US" sz="1600" dirty="0"/>
          </a:p>
          <a:p>
            <a:r>
              <a:rPr lang="en-US" sz="1600" dirty="0" smtClean="0"/>
              <a:t>Running system services with multithreading can improve system performance.</a:t>
            </a:r>
            <a:endParaRPr lang="en-US" sz="1600" dirty="0"/>
          </a:p>
          <a:p>
            <a:endParaRPr lang="en-US" sz="1600" dirty="0" smtClean="0"/>
          </a:p>
          <a:p>
            <a:endParaRPr lang="en-US" sz="1600" dirty="0" smtClean="0"/>
          </a:p>
          <a:p>
            <a:pPr algn="ctr"/>
            <a:endParaRPr lang="en-US" sz="1600" dirty="0" smtClean="0"/>
          </a:p>
          <a:p>
            <a:pPr algn="ctr"/>
            <a:endParaRPr lang="en-US" sz="1600" dirty="0"/>
          </a:p>
          <a:p>
            <a:pPr algn="ctr"/>
            <a:endParaRPr lang="en-US" sz="1600" dirty="0" smtClean="0"/>
          </a:p>
          <a:p>
            <a:pPr algn="ctr"/>
            <a:endParaRPr lang="en-US" sz="1600" dirty="0"/>
          </a:p>
          <a:p>
            <a:pPr algn="ctr"/>
            <a:endParaRPr lang="en-US" sz="1600" dirty="0" smtClean="0"/>
          </a:p>
          <a:p>
            <a:pPr algn="ctr"/>
            <a:endParaRPr lang="en-US" sz="1600" dirty="0"/>
          </a:p>
          <a:p>
            <a:pPr algn="ctr"/>
            <a:endParaRPr lang="en-US" sz="1600" dirty="0" smtClean="0"/>
          </a:p>
          <a:p>
            <a:pPr algn="ctr"/>
            <a:r>
              <a:rPr lang="en-US" sz="1600" dirty="0" smtClean="0"/>
              <a:t>In </a:t>
            </a:r>
            <a:r>
              <a:rPr lang="en-US" sz="1600" dirty="0"/>
              <a:t>millisecond </a:t>
            </a:r>
            <a:r>
              <a:rPr lang="en-US" sz="1600" dirty="0" smtClean="0"/>
              <a:t>unit</a:t>
            </a:r>
          </a:p>
        </p:txBody>
      </p:sp>
      <p:pic>
        <p:nvPicPr>
          <p:cNvPr id="9" name="Picture 8"/>
          <p:cNvPicPr>
            <a:picLocks noChangeAspect="1"/>
          </p:cNvPicPr>
          <p:nvPr/>
        </p:nvPicPr>
        <p:blipFill>
          <a:blip r:embed="rId2"/>
          <a:stretch>
            <a:fillRect/>
          </a:stretch>
        </p:blipFill>
        <p:spPr>
          <a:xfrm>
            <a:off x="609598" y="2385895"/>
            <a:ext cx="8331837" cy="1688390"/>
          </a:xfrm>
          <a:prstGeom prst="rect">
            <a:avLst/>
          </a:prstGeom>
        </p:spPr>
      </p:pic>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Tree>
    <p:extLst>
      <p:ext uri="{BB962C8B-B14F-4D97-AF65-F5344CB8AC3E}">
        <p14:creationId xmlns:p14="http://schemas.microsoft.com/office/powerpoint/2010/main" val="3028644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09599" y="257866"/>
            <a:ext cx="7923213" cy="394448"/>
          </a:xfrm>
        </p:spPr>
        <p:txBody>
          <a:bodyPr/>
          <a:lstStyle/>
          <a:p>
            <a:r>
              <a:rPr lang="en-US" dirty="0" smtClean="0"/>
              <a:t>Machine Specification</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45</a:t>
            </a:fld>
            <a:endParaRPr lang="en-US" dirty="0"/>
          </a:p>
        </p:txBody>
      </p:sp>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3" name="Picture 2"/>
          <p:cNvPicPr>
            <a:picLocks noChangeAspect="1"/>
          </p:cNvPicPr>
          <p:nvPr/>
        </p:nvPicPr>
        <p:blipFill>
          <a:blip r:embed="rId3"/>
          <a:stretch>
            <a:fillRect/>
          </a:stretch>
        </p:blipFill>
        <p:spPr>
          <a:xfrm>
            <a:off x="1294256" y="1563624"/>
            <a:ext cx="7058720" cy="1870139"/>
          </a:xfrm>
          <a:prstGeom prst="rect">
            <a:avLst/>
          </a:prstGeom>
        </p:spPr>
      </p:pic>
    </p:spTree>
    <p:extLst>
      <p:ext uri="{BB962C8B-B14F-4D97-AF65-F5344CB8AC3E}">
        <p14:creationId xmlns:p14="http://schemas.microsoft.com/office/powerpoint/2010/main" val="170220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0" y="0"/>
            <a:ext cx="9144000" cy="5143500"/>
          </a:xfrm>
        </p:spPr>
      </p:pic>
      <p:sp>
        <p:nvSpPr>
          <p:cNvPr id="6" name="Title 5"/>
          <p:cNvSpPr>
            <a:spLocks noGrp="1"/>
          </p:cNvSpPr>
          <p:nvPr>
            <p:ph type="title"/>
          </p:nvPr>
        </p:nvSpPr>
        <p:spPr>
          <a:xfrm>
            <a:off x="0" y="2857500"/>
            <a:ext cx="9144000" cy="1285875"/>
          </a:xfrm>
          <a:solidFill>
            <a:srgbClr val="000000">
              <a:alpha val="83922"/>
            </a:srgbClr>
          </a:solidFill>
        </p:spPr>
        <p:txBody>
          <a:bodyPr anchor="ctr"/>
          <a:lstStyle/>
          <a:p>
            <a:pPr algn="ctr">
              <a:spcBef>
                <a:spcPts val="0"/>
              </a:spcBef>
              <a:spcAft>
                <a:spcPts val="0"/>
              </a:spcAft>
            </a:pPr>
            <a:r>
              <a:rPr lang="en-US" sz="2800" dirty="0" smtClean="0">
                <a:solidFill>
                  <a:schemeClr val="bg1"/>
                </a:solidFill>
              </a:rPr>
              <a:t>Project Management</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B7CEC10D-CD46-426F-915E-6C78530279CB}" type="slidenum">
              <a:rPr lang="en-US" smtClean="0"/>
              <a:t>46</a:t>
            </a:fld>
            <a:endParaRPr lang="en-US" dirty="0"/>
          </a:p>
        </p:txBody>
      </p:sp>
    </p:spTree>
    <p:extLst>
      <p:ext uri="{BB962C8B-B14F-4D97-AF65-F5344CB8AC3E}">
        <p14:creationId xmlns:p14="http://schemas.microsoft.com/office/powerpoint/2010/main" val="256690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5" y="-1587"/>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5974080" y="747244"/>
            <a:ext cx="2904449" cy="3823169"/>
          </a:xfrm>
        </p:spPr>
        <p:txBody>
          <a:bodyPr/>
          <a:lstStyle/>
          <a:p>
            <a:r>
              <a:rPr lang="en-US" dirty="0" smtClean="0">
                <a:solidFill>
                  <a:schemeClr val="tx1"/>
                </a:solidFill>
              </a:rPr>
              <a:t>Agile methodology</a:t>
            </a:r>
          </a:p>
          <a:p>
            <a:endParaRPr lang="en-US" dirty="0" smtClean="0">
              <a:solidFill>
                <a:schemeClr val="tx1"/>
              </a:solidFill>
            </a:endParaRPr>
          </a:p>
          <a:p>
            <a:r>
              <a:rPr lang="en-US" dirty="0" smtClean="0">
                <a:solidFill>
                  <a:schemeClr val="tx1"/>
                </a:solidFill>
              </a:rPr>
              <a:t>Waterfall methodology for Research phase</a:t>
            </a:r>
          </a:p>
          <a:p>
            <a:pPr marL="227013" indent="-227013"/>
            <a:r>
              <a:rPr lang="en-US" dirty="0" smtClean="0">
                <a:solidFill>
                  <a:schemeClr val="tx1"/>
                </a:solidFill>
                <a:sym typeface="Wingdings" panose="05000000000000000000" pitchFamily="2" charset="2"/>
              </a:rPr>
              <a:t> Defined questions to be researched during fixed period of time</a:t>
            </a:r>
            <a:endParaRPr lang="en-US" dirty="0">
              <a:solidFill>
                <a:schemeClr val="tx1"/>
              </a:solidFill>
            </a:endParaRPr>
          </a:p>
        </p:txBody>
      </p:sp>
      <p:sp>
        <p:nvSpPr>
          <p:cNvPr id="5" name="Slide Number Placeholder 4"/>
          <p:cNvSpPr>
            <a:spLocks noGrp="1"/>
          </p:cNvSpPr>
          <p:nvPr>
            <p:ph type="sldNum" sz="quarter" idx="12"/>
          </p:nvPr>
        </p:nvSpPr>
        <p:spPr/>
        <p:txBody>
          <a:bodyPr/>
          <a:lstStyle/>
          <a:p>
            <a:fld id="{B7CEC10D-CD46-426F-915E-6C78530279CB}" type="slidenum">
              <a:rPr lang="en-US" smtClean="0"/>
              <a:t>47</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767" y="652314"/>
            <a:ext cx="5229611" cy="4013029"/>
          </a:xfrm>
          <a:prstGeom prst="rect">
            <a:avLst/>
          </a:prstGeom>
        </p:spPr>
      </p:pic>
      <p:sp>
        <p:nvSpPr>
          <p:cNvPr id="9"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Project Management: Process Model</a:t>
            </a:r>
            <a:endParaRPr lang="en-US" dirty="0"/>
          </a:p>
        </p:txBody>
      </p:sp>
    </p:spTree>
    <p:extLst>
      <p:ext uri="{BB962C8B-B14F-4D97-AF65-F5344CB8AC3E}">
        <p14:creationId xmlns:p14="http://schemas.microsoft.com/office/powerpoint/2010/main" val="1457243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5" y="-1587"/>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09599" y="795412"/>
            <a:ext cx="5133167" cy="3822700"/>
          </a:xfrm>
          <a:ln>
            <a:solidFill>
              <a:schemeClr val="tx1"/>
            </a:solidFill>
          </a:ln>
        </p:spPr>
      </p:pic>
      <p:sp>
        <p:nvSpPr>
          <p:cNvPr id="5" name="Slide Number Placeholder 4"/>
          <p:cNvSpPr>
            <a:spLocks noGrp="1"/>
          </p:cNvSpPr>
          <p:nvPr>
            <p:ph type="sldNum" sz="quarter" idx="12"/>
          </p:nvPr>
        </p:nvSpPr>
        <p:spPr/>
        <p:txBody>
          <a:bodyPr/>
          <a:lstStyle/>
          <a:p>
            <a:fld id="{B7CEC10D-CD46-426F-915E-6C78530279CB}" type="slidenum">
              <a:rPr lang="en-US" smtClean="0"/>
              <a:t>48</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9"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Project Management: Project Activity Plan</a:t>
            </a:r>
            <a:endParaRPr lang="en-US" dirty="0"/>
          </a:p>
        </p:txBody>
      </p:sp>
      <p:sp>
        <p:nvSpPr>
          <p:cNvPr id="10" name="Content Placeholder 2"/>
          <p:cNvSpPr txBox="1">
            <a:spLocks/>
          </p:cNvSpPr>
          <p:nvPr/>
        </p:nvSpPr>
        <p:spPr>
          <a:xfrm>
            <a:off x="6086168" y="747244"/>
            <a:ext cx="2792361" cy="3823169"/>
          </a:xfrm>
          <a:prstGeom prst="rect">
            <a:avLst/>
          </a:prstGeom>
        </p:spPr>
        <p:txBody>
          <a:bodyPr vert="horz" lIns="0" tIns="0" rIns="0" bIns="0" rtlCol="0">
            <a:noAutofit/>
          </a:bodyPr>
          <a:lstStyle>
            <a:lvl1pPr marL="0" indent="0" algn="l" defTabSz="514350" rtl="0" eaLnBrk="1" latinLnBrk="0" hangingPunct="1">
              <a:lnSpc>
                <a:spcPct val="100000"/>
              </a:lnSpc>
              <a:spcBef>
                <a:spcPts val="413"/>
              </a:spcBef>
              <a:spcAft>
                <a:spcPts val="413"/>
              </a:spcAft>
              <a:buFont typeface="Arial" panose="020B0604020202020204" pitchFamily="34" charset="0"/>
              <a:buNone/>
              <a:defRPr sz="1650" kern="1200">
                <a:solidFill>
                  <a:schemeClr val="bg2"/>
                </a:solidFill>
                <a:latin typeface="+mn-lt"/>
                <a:ea typeface="+mn-ea"/>
                <a:cs typeface="+mn-cs"/>
              </a:defRPr>
            </a:lvl1pPr>
            <a:lvl2pPr marL="0" indent="0" algn="l" defTabSz="514350" rtl="0" eaLnBrk="1" latinLnBrk="0" hangingPunct="1">
              <a:lnSpc>
                <a:spcPct val="100000"/>
              </a:lnSpc>
              <a:spcBef>
                <a:spcPts val="413"/>
              </a:spcBef>
              <a:spcAft>
                <a:spcPts val="413"/>
              </a:spcAft>
              <a:buFont typeface="Arial" panose="020B0604020202020204" pitchFamily="34" charset="0"/>
              <a:buNone/>
              <a:defRPr sz="1950" kern="1200">
                <a:solidFill>
                  <a:schemeClr val="bg2"/>
                </a:solidFill>
                <a:latin typeface="+mn-lt"/>
                <a:ea typeface="+mn-ea"/>
                <a:cs typeface="+mn-cs"/>
              </a:defRPr>
            </a:lvl2pPr>
            <a:lvl3pPr marL="202500" indent="-202500" algn="l" defTabSz="514350" rtl="0" eaLnBrk="1" latinLnBrk="0" hangingPunct="1">
              <a:lnSpc>
                <a:spcPct val="100000"/>
              </a:lnSpc>
              <a:spcBef>
                <a:spcPts val="413"/>
              </a:spcBef>
              <a:buClr>
                <a:schemeClr val="bg2"/>
              </a:buClr>
              <a:buSzPct val="100000"/>
              <a:buFont typeface="Arial" panose="020B0604020202020204" pitchFamily="34" charset="0"/>
              <a:buChar char="•"/>
              <a:defRPr sz="1650" kern="1200">
                <a:solidFill>
                  <a:schemeClr val="bg2"/>
                </a:solidFill>
                <a:latin typeface="+mn-lt"/>
                <a:ea typeface="+mn-ea"/>
                <a:cs typeface="+mn-cs"/>
              </a:defRPr>
            </a:lvl3pPr>
            <a:lvl4pPr marL="405000" indent="-202500" algn="l" defTabSz="514350" rtl="0" eaLnBrk="1" latinLnBrk="0" hangingPunct="1">
              <a:lnSpc>
                <a:spcPct val="100000"/>
              </a:lnSpc>
              <a:spcBef>
                <a:spcPts val="0"/>
              </a:spcBef>
              <a:buClr>
                <a:schemeClr val="bg2"/>
              </a:buClr>
              <a:buFont typeface="Arial" panose="020B0604020202020204" pitchFamily="34" charset="0"/>
              <a:buChar char="•"/>
              <a:defRPr sz="1500" kern="1200">
                <a:solidFill>
                  <a:schemeClr val="bg2"/>
                </a:solidFill>
                <a:latin typeface="+mn-lt"/>
                <a:ea typeface="+mn-ea"/>
                <a:cs typeface="+mn-cs"/>
              </a:defRPr>
            </a:lvl4pPr>
            <a:lvl5pPr marL="607500" indent="-202500" algn="l" defTabSz="514350" rtl="0" eaLnBrk="1" latinLnBrk="0" hangingPunct="1">
              <a:lnSpc>
                <a:spcPct val="100000"/>
              </a:lnSpc>
              <a:spcBef>
                <a:spcPts val="0"/>
              </a:spcBef>
              <a:buFont typeface="Arial" panose="020B0604020202020204" pitchFamily="34" charset="0"/>
              <a:buChar char="•"/>
              <a:defRPr sz="1350" kern="1200">
                <a:solidFill>
                  <a:schemeClr val="bg2"/>
                </a:solidFill>
                <a:latin typeface="+mn-lt"/>
                <a:ea typeface="+mn-ea"/>
                <a:cs typeface="+mn-cs"/>
              </a:defRPr>
            </a:lvl5pPr>
            <a:lvl6pPr marL="141446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63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813"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988" indent="-128588" algn="l" defTabSz="514350"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r>
              <a:rPr lang="en-US" dirty="0" smtClean="0">
                <a:solidFill>
                  <a:schemeClr val="tx1"/>
                </a:solidFill>
              </a:rPr>
              <a:t>Reviewed and updated in every 1-week sprint planning</a:t>
            </a:r>
          </a:p>
          <a:p>
            <a:endParaRPr lang="en-US" dirty="0">
              <a:solidFill>
                <a:schemeClr val="tx1"/>
              </a:solidFill>
            </a:endParaRPr>
          </a:p>
          <a:p>
            <a:r>
              <a:rPr lang="en-US" dirty="0" smtClean="0">
                <a:solidFill>
                  <a:schemeClr val="tx1"/>
                </a:solidFill>
              </a:rPr>
              <a:t>Discussed during weekly progress meetings and Project Steering Group (PSG) meetings</a:t>
            </a:r>
            <a:endParaRPr lang="en-US" dirty="0">
              <a:solidFill>
                <a:schemeClr val="tx1"/>
              </a:solidFill>
            </a:endParaRPr>
          </a:p>
        </p:txBody>
      </p:sp>
    </p:spTree>
    <p:extLst>
      <p:ext uri="{BB962C8B-B14F-4D97-AF65-F5344CB8AC3E}">
        <p14:creationId xmlns:p14="http://schemas.microsoft.com/office/powerpoint/2010/main" val="926880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795" y="-1587"/>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49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9"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Risk Analysis</a:t>
            </a:r>
            <a:endParaRPr lang="en-US" dirty="0"/>
          </a:p>
        </p:txBody>
      </p:sp>
      <p:pic>
        <p:nvPicPr>
          <p:cNvPr id="4" name="Content Placeholder 3"/>
          <p:cNvPicPr>
            <a:picLocks noGrp="1" noChangeAspect="1"/>
          </p:cNvPicPr>
          <p:nvPr>
            <p:ph idx="1"/>
          </p:nvPr>
        </p:nvPicPr>
        <p:blipFill>
          <a:blip r:embed="rId3"/>
          <a:stretch>
            <a:fillRect/>
          </a:stretch>
        </p:blipFill>
        <p:spPr>
          <a:xfrm>
            <a:off x="1514168" y="911767"/>
            <a:ext cx="6481378" cy="3430534"/>
          </a:xfrm>
          <a:prstGeom prst="rect">
            <a:avLst/>
          </a:prstGeom>
          <a:ln>
            <a:solidFill>
              <a:schemeClr val="tx1"/>
            </a:solidFill>
          </a:ln>
        </p:spPr>
      </p:pic>
    </p:spTree>
    <p:extLst>
      <p:ext uri="{BB962C8B-B14F-4D97-AF65-F5344CB8AC3E}">
        <p14:creationId xmlns:p14="http://schemas.microsoft.com/office/powerpoint/2010/main" val="1525699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B7CEC10D-CD46-426F-915E-6C78530279CB}" type="slidenum">
              <a:rPr lang="en-US" smtClean="0"/>
              <a:t>5</a:t>
            </a:fld>
            <a:endParaRPr lang="en-US" dirty="0"/>
          </a:p>
        </p:txBody>
      </p:sp>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p:cNvPicPr>
            <a:picLocks noChangeAspect="1"/>
          </p:cNvPicPr>
          <p:nvPr/>
        </p:nvPicPr>
        <p:blipFill>
          <a:blip r:embed="rId2"/>
          <a:stretch>
            <a:fillRect/>
          </a:stretch>
        </p:blipFill>
        <p:spPr>
          <a:xfrm>
            <a:off x="700540" y="1771704"/>
            <a:ext cx="1816121" cy="2653017"/>
          </a:xfrm>
          <a:prstGeom prst="rect">
            <a:avLst/>
          </a:prstGeom>
        </p:spPr>
      </p:pic>
      <p:sp>
        <p:nvSpPr>
          <p:cNvPr id="8" name="TextBox 7"/>
          <p:cNvSpPr txBox="1"/>
          <p:nvPr/>
        </p:nvSpPr>
        <p:spPr>
          <a:xfrm>
            <a:off x="3126761" y="1768447"/>
            <a:ext cx="5091123" cy="400110"/>
          </a:xfrm>
          <a:prstGeom prst="rect">
            <a:avLst/>
          </a:prstGeom>
          <a:noFill/>
        </p:spPr>
        <p:txBody>
          <a:bodyPr wrap="square" rtlCol="0">
            <a:spAutoFit/>
          </a:bodyPr>
          <a:lstStyle/>
          <a:p>
            <a:r>
              <a:rPr lang="en-US" sz="2000" dirty="0" smtClean="0"/>
              <a:t>What is Precision Agriculture?</a:t>
            </a:r>
            <a:endParaRPr lang="en-US" sz="2000" dirty="0"/>
          </a:p>
        </p:txBody>
      </p:sp>
      <p:sp>
        <p:nvSpPr>
          <p:cNvPr id="10" name="Rectangle 9"/>
          <p:cNvSpPr/>
          <p:nvPr/>
        </p:nvSpPr>
        <p:spPr>
          <a:xfrm>
            <a:off x="475013" y="430229"/>
            <a:ext cx="8348353" cy="830997"/>
          </a:xfrm>
          <a:prstGeom prst="rect">
            <a:avLst/>
          </a:prstGeom>
        </p:spPr>
        <p:txBody>
          <a:bodyPr wrap="square">
            <a:spAutoFit/>
          </a:bodyPr>
          <a:lstStyle/>
          <a:p>
            <a:pPr marL="0" lvl="1" algn="ctr"/>
            <a:r>
              <a:rPr lang="en-US" sz="2400" b="1" dirty="0" smtClean="0"/>
              <a:t>“… data storage for </a:t>
            </a:r>
            <a:r>
              <a:rPr lang="en-US" sz="2400" b="1" dirty="0"/>
              <a:t>information </a:t>
            </a:r>
            <a:r>
              <a:rPr lang="en-US" sz="2400" b="1" dirty="0" smtClean="0"/>
              <a:t>discovery</a:t>
            </a:r>
          </a:p>
          <a:p>
            <a:pPr marL="0" lvl="1" algn="ctr"/>
            <a:r>
              <a:rPr lang="en-US" sz="2400" b="1" dirty="0" smtClean="0"/>
              <a:t>in Precision Agriculture”</a:t>
            </a:r>
            <a:endParaRPr lang="en-US" sz="2400" b="1" dirty="0"/>
          </a:p>
        </p:txBody>
      </p:sp>
      <p:pic>
        <p:nvPicPr>
          <p:cNvPr id="12" name="Picture 11"/>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Tree>
    <p:extLst>
      <p:ext uri="{BB962C8B-B14F-4D97-AF65-F5344CB8AC3E}">
        <p14:creationId xmlns:p14="http://schemas.microsoft.com/office/powerpoint/2010/main" val="24476497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2"/>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a:stretch/>
        </p:blipFill>
        <p:spPr>
          <a:xfrm>
            <a:off x="0" y="0"/>
            <a:ext cx="9144000" cy="5143500"/>
          </a:xfrm>
        </p:spPr>
      </p:pic>
      <p:sp>
        <p:nvSpPr>
          <p:cNvPr id="6" name="Title 5"/>
          <p:cNvSpPr>
            <a:spLocks noGrp="1"/>
          </p:cNvSpPr>
          <p:nvPr>
            <p:ph type="title"/>
          </p:nvPr>
        </p:nvSpPr>
        <p:spPr>
          <a:xfrm>
            <a:off x="0" y="2857500"/>
            <a:ext cx="9144000" cy="1285875"/>
          </a:xfrm>
          <a:solidFill>
            <a:srgbClr val="000000">
              <a:alpha val="83922"/>
            </a:srgbClr>
          </a:solidFill>
        </p:spPr>
        <p:txBody>
          <a:bodyPr anchor="ctr"/>
          <a:lstStyle/>
          <a:p>
            <a:pPr algn="ctr">
              <a:spcBef>
                <a:spcPts val="0"/>
              </a:spcBef>
              <a:spcAft>
                <a:spcPts val="0"/>
              </a:spcAft>
            </a:pPr>
            <a:r>
              <a:rPr lang="en-US" sz="2800" dirty="0" smtClean="0">
                <a:solidFill>
                  <a:schemeClr val="bg1"/>
                </a:solidFill>
              </a:rPr>
              <a:t>Conclusions</a:t>
            </a:r>
            <a:endParaRPr lang="en-US" sz="2800" dirty="0">
              <a:solidFill>
                <a:schemeClr val="bg1"/>
              </a:solidFill>
            </a:endParaRPr>
          </a:p>
        </p:txBody>
      </p:sp>
      <p:sp>
        <p:nvSpPr>
          <p:cNvPr id="2" name="Slide Number Placeholder 1"/>
          <p:cNvSpPr>
            <a:spLocks noGrp="1"/>
          </p:cNvSpPr>
          <p:nvPr>
            <p:ph type="sldNum" sz="quarter" idx="12"/>
          </p:nvPr>
        </p:nvSpPr>
        <p:spPr/>
        <p:txBody>
          <a:bodyPr/>
          <a:lstStyle/>
          <a:p>
            <a:fld id="{B7CEC10D-CD46-426F-915E-6C78530279CB}" type="slidenum">
              <a:rPr lang="en-US" smtClean="0"/>
              <a:t>50</a:t>
            </a:fld>
            <a:endParaRPr lang="en-US" dirty="0"/>
          </a:p>
        </p:txBody>
      </p:sp>
    </p:spTree>
    <p:extLst>
      <p:ext uri="{BB962C8B-B14F-4D97-AF65-F5344CB8AC3E}">
        <p14:creationId xmlns:p14="http://schemas.microsoft.com/office/powerpoint/2010/main" val="144579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10100" y="736868"/>
            <a:ext cx="7922712" cy="3833545"/>
          </a:xfrm>
        </p:spPr>
        <p:txBody>
          <a:bodyPr/>
          <a:lstStyle/>
          <a:p>
            <a:pPr marL="285750" indent="-285750">
              <a:buFont typeface="Arial" panose="020B0604020202020204" pitchFamily="34" charset="0"/>
              <a:buChar char="•"/>
            </a:pPr>
            <a:r>
              <a:rPr lang="en-US" dirty="0" smtClean="0">
                <a:solidFill>
                  <a:schemeClr val="tx1"/>
                </a:solidFill>
              </a:rPr>
              <a:t>DASSICO system developed to integrate sensing data with various structures</a:t>
            </a:r>
          </a:p>
          <a:p>
            <a:pPr marL="285750" indent="-285750">
              <a:buFont typeface="Arial" panose="020B0604020202020204" pitchFamily="34" charset="0"/>
              <a:buChar char="•"/>
            </a:pPr>
            <a:r>
              <a:rPr lang="en-US" dirty="0" smtClean="0">
                <a:solidFill>
                  <a:schemeClr val="tx1"/>
                </a:solidFill>
              </a:rPr>
              <a:t>Metadata-based ETL design allowing farmers to integrate data easily only by providing metadata</a:t>
            </a:r>
          </a:p>
          <a:p>
            <a:pPr marL="285750" indent="-285750">
              <a:buFont typeface="Arial" panose="020B0604020202020204" pitchFamily="34" charset="0"/>
              <a:buChar char="•"/>
            </a:pPr>
            <a:r>
              <a:rPr lang="en-US" dirty="0" smtClean="0">
                <a:solidFill>
                  <a:schemeClr val="tx1"/>
                </a:solidFill>
              </a:rPr>
              <a:t>The provided metadata for the ETL process benefiting researchers for performing data analysis</a:t>
            </a:r>
          </a:p>
          <a:p>
            <a:pPr marL="285750" indent="-285750">
              <a:buFont typeface="Arial" panose="020B0604020202020204" pitchFamily="34" charset="0"/>
              <a:buChar char="•"/>
            </a:pPr>
            <a:r>
              <a:rPr lang="en-US" dirty="0" smtClean="0">
                <a:solidFill>
                  <a:schemeClr val="tx1"/>
                </a:solidFill>
              </a:rPr>
              <a:t>The design of DASSICO enabling evolution of the system to add new functionalities or services easily</a:t>
            </a:r>
          </a:p>
        </p:txBody>
      </p:sp>
      <p:sp>
        <p:nvSpPr>
          <p:cNvPr id="5" name="Slide Number Placeholder 4"/>
          <p:cNvSpPr>
            <a:spLocks noGrp="1"/>
          </p:cNvSpPr>
          <p:nvPr>
            <p:ph type="sldNum" sz="quarter" idx="12"/>
          </p:nvPr>
        </p:nvSpPr>
        <p:spPr/>
        <p:txBody>
          <a:bodyPr/>
          <a:lstStyle/>
          <a:p>
            <a:fld id="{B7CEC10D-CD46-426F-915E-6C78530279CB}" type="slidenum">
              <a:rPr lang="en-US" smtClean="0"/>
              <a:t>51</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Conclusions</a:t>
            </a:r>
            <a:endParaRPr lang="en-US" dirty="0"/>
          </a:p>
        </p:txBody>
      </p:sp>
    </p:spTree>
    <p:extLst>
      <p:ext uri="{BB962C8B-B14F-4D97-AF65-F5344CB8AC3E}">
        <p14:creationId xmlns:p14="http://schemas.microsoft.com/office/powerpoint/2010/main" val="185862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10100" y="736868"/>
            <a:ext cx="7922712" cy="3833545"/>
          </a:xfrm>
        </p:spPr>
        <p:txBody>
          <a:bodyPr/>
          <a:lstStyle/>
          <a:p>
            <a:pPr marL="285750" indent="-285750">
              <a:buFont typeface="Arial" panose="020B0604020202020204" pitchFamily="34" charset="0"/>
              <a:buChar char="•"/>
            </a:pPr>
            <a:r>
              <a:rPr lang="en-US" dirty="0" smtClean="0">
                <a:solidFill>
                  <a:schemeClr val="tx1"/>
                </a:solidFill>
              </a:rPr>
              <a:t>Performance improvement needed </a:t>
            </a:r>
          </a:p>
          <a:p>
            <a:pPr marL="285750" indent="-285750">
              <a:buFont typeface="Arial" panose="020B0604020202020204" pitchFamily="34" charset="0"/>
              <a:buChar char="•"/>
            </a:pPr>
            <a:r>
              <a:rPr lang="en-US" dirty="0" smtClean="0">
                <a:solidFill>
                  <a:schemeClr val="tx1"/>
                </a:solidFill>
              </a:rPr>
              <a:t>Connecting to farm clouds and more sensor devices</a:t>
            </a:r>
          </a:p>
          <a:p>
            <a:pPr marL="285750" indent="-285750">
              <a:buFont typeface="Arial" panose="020B0604020202020204" pitchFamily="34" charset="0"/>
              <a:buChar char="•"/>
            </a:pPr>
            <a:r>
              <a:rPr lang="en-US" dirty="0" smtClean="0">
                <a:solidFill>
                  <a:schemeClr val="tx1"/>
                </a:solidFill>
              </a:rPr>
              <a:t>Integrating remote sensing data</a:t>
            </a:r>
          </a:p>
        </p:txBody>
      </p:sp>
      <p:sp>
        <p:nvSpPr>
          <p:cNvPr id="5" name="Slide Number Placeholder 4"/>
          <p:cNvSpPr>
            <a:spLocks noGrp="1"/>
          </p:cNvSpPr>
          <p:nvPr>
            <p:ph type="sldNum" sz="quarter" idx="12"/>
          </p:nvPr>
        </p:nvSpPr>
        <p:spPr/>
        <p:txBody>
          <a:bodyPr/>
          <a:lstStyle/>
          <a:p>
            <a:fld id="{B7CEC10D-CD46-426F-915E-6C78530279CB}" type="slidenum">
              <a:rPr lang="en-US" smtClean="0"/>
              <a:t>52</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Future Work</a:t>
            </a:r>
          </a:p>
        </p:txBody>
      </p:sp>
    </p:spTree>
    <p:extLst>
      <p:ext uri="{BB962C8B-B14F-4D97-AF65-F5344CB8AC3E}">
        <p14:creationId xmlns:p14="http://schemas.microsoft.com/office/powerpoint/2010/main" val="267400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10100" y="736868"/>
            <a:ext cx="7922712" cy="3833545"/>
          </a:xfrm>
        </p:spPr>
        <p:txBody>
          <a:bodyPr/>
          <a:lstStyle/>
          <a:p>
            <a:pPr marL="285750" indent="-285750">
              <a:buFont typeface="Arial" panose="020B0604020202020204" pitchFamily="34" charset="0"/>
              <a:buChar char="•"/>
            </a:pPr>
            <a:r>
              <a:rPr lang="en-US" dirty="0" smtClean="0">
                <a:solidFill>
                  <a:schemeClr val="tx1"/>
                </a:solidFill>
              </a:rPr>
              <a:t>Communication is the key</a:t>
            </a:r>
          </a:p>
          <a:p>
            <a:pPr marL="285750" indent="-285750">
              <a:buFont typeface="Arial" panose="020B0604020202020204" pitchFamily="34" charset="0"/>
              <a:buChar char="•"/>
            </a:pPr>
            <a:r>
              <a:rPr lang="en-US" dirty="0" smtClean="0">
                <a:solidFill>
                  <a:schemeClr val="tx1"/>
                </a:solidFill>
              </a:rPr>
              <a:t>Improved managerial skills</a:t>
            </a:r>
          </a:p>
          <a:p>
            <a:pPr marL="285750" indent="-285750">
              <a:buFont typeface="Arial" panose="020B0604020202020204" pitchFamily="34" charset="0"/>
              <a:buChar char="•"/>
            </a:pPr>
            <a:r>
              <a:rPr lang="en-US" dirty="0" smtClean="0">
                <a:solidFill>
                  <a:schemeClr val="tx1"/>
                </a:solidFill>
              </a:rPr>
              <a:t>Important to define scope as soon as possible</a:t>
            </a:r>
          </a:p>
        </p:txBody>
      </p:sp>
      <p:sp>
        <p:nvSpPr>
          <p:cNvPr id="5" name="Slide Number Placeholder 4"/>
          <p:cNvSpPr>
            <a:spLocks noGrp="1"/>
          </p:cNvSpPr>
          <p:nvPr>
            <p:ph type="sldNum" sz="quarter" idx="12"/>
          </p:nvPr>
        </p:nvSpPr>
        <p:spPr/>
        <p:txBody>
          <a:bodyPr/>
          <a:lstStyle/>
          <a:p>
            <a:fld id="{B7CEC10D-CD46-426F-915E-6C78530279CB}" type="slidenum">
              <a:rPr lang="en-US" smtClean="0"/>
              <a:t>53</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Lessons Learned</a:t>
            </a:r>
          </a:p>
        </p:txBody>
      </p:sp>
    </p:spTree>
    <p:extLst>
      <p:ext uri="{BB962C8B-B14F-4D97-AF65-F5344CB8AC3E}">
        <p14:creationId xmlns:p14="http://schemas.microsoft.com/office/powerpoint/2010/main" val="20016656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5" name="Slide Number Placeholder 4"/>
          <p:cNvSpPr>
            <a:spLocks noGrp="1"/>
          </p:cNvSpPr>
          <p:nvPr>
            <p:ph type="sldNum" sz="quarter" idx="12"/>
          </p:nvPr>
        </p:nvSpPr>
        <p:spPr/>
        <p:txBody>
          <a:bodyPr/>
          <a:lstStyle/>
          <a:p>
            <a:fld id="{B7CEC10D-CD46-426F-915E-6C78530279CB}" type="slidenum">
              <a:rPr lang="en-US" smtClean="0"/>
              <a:t>54</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2052" name="Picture 4" descr="https://wallpaperplay.com/walls/full/b/c/f/580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0" cy="51246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p:cNvSpPr>
            <a:spLocks noGrp="1"/>
          </p:cNvSpPr>
          <p:nvPr>
            <p:ph idx="1"/>
          </p:nvPr>
        </p:nvSpPr>
        <p:spPr>
          <a:xfrm>
            <a:off x="-1" y="2002420"/>
            <a:ext cx="9144001" cy="3141079"/>
          </a:xfrm>
          <a:solidFill>
            <a:schemeClr val="tx1">
              <a:alpha val="52157"/>
            </a:schemeClr>
          </a:solidFill>
        </p:spPr>
        <p:txBody>
          <a:bodyPr/>
          <a:lstStyle/>
          <a:p>
            <a:endParaRPr lang="en-US" dirty="0" smtClean="0"/>
          </a:p>
          <a:p>
            <a:pPr algn="ctr"/>
            <a:r>
              <a:rPr lang="en-US" sz="5400" dirty="0" smtClean="0">
                <a:solidFill>
                  <a:schemeClr val="bg1"/>
                </a:solidFill>
              </a:rPr>
              <a:t>Thank you</a:t>
            </a:r>
            <a:endParaRPr lang="en-US" sz="5400" dirty="0">
              <a:solidFill>
                <a:schemeClr val="bg1"/>
              </a:solidFill>
            </a:endParaRPr>
          </a:p>
        </p:txBody>
      </p:sp>
      <p:pic>
        <p:nvPicPr>
          <p:cNvPr id="2054" name="Picture 6" descr="https://www.pcvpl.nl/vandenborne/uploads/vandenborne/sites/6/ckfiles/proeftuin_precisielandbouw.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5731"/>
          <a:stretch/>
        </p:blipFill>
        <p:spPr bwMode="auto">
          <a:xfrm>
            <a:off x="2073030" y="3470605"/>
            <a:ext cx="1658420" cy="11947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66325" y="3596154"/>
            <a:ext cx="3113590" cy="1037863"/>
          </a:xfrm>
          <a:prstGeom prst="rect">
            <a:avLst/>
          </a:prstGeom>
        </p:spPr>
      </p:pic>
    </p:spTree>
    <p:extLst>
      <p:ext uri="{BB962C8B-B14F-4D97-AF65-F5344CB8AC3E}">
        <p14:creationId xmlns:p14="http://schemas.microsoft.com/office/powerpoint/2010/main" val="3199029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smtClean="0"/>
          </a:p>
          <a:p>
            <a:endParaRPr lang="en-US" dirty="0" smtClean="0"/>
          </a:p>
          <a:p>
            <a:pPr algn="ctr"/>
            <a:r>
              <a:rPr lang="en-US" sz="3200" dirty="0" smtClean="0"/>
              <a:t>Back-up Slides</a:t>
            </a:r>
            <a:endParaRPr lang="en-US" sz="3200" dirty="0"/>
          </a:p>
        </p:txBody>
      </p:sp>
      <p:sp>
        <p:nvSpPr>
          <p:cNvPr id="5" name="Slide Number Placeholder 4"/>
          <p:cNvSpPr>
            <a:spLocks noGrp="1"/>
          </p:cNvSpPr>
          <p:nvPr>
            <p:ph type="sldNum" sz="quarter" idx="12"/>
          </p:nvPr>
        </p:nvSpPr>
        <p:spPr/>
        <p:txBody>
          <a:bodyPr/>
          <a:lstStyle/>
          <a:p>
            <a:fld id="{B7CEC10D-CD46-426F-915E-6C78530279CB}" type="slidenum">
              <a:rPr lang="en-US" smtClean="0"/>
              <a:t>55</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Tree>
    <p:extLst>
      <p:ext uri="{BB962C8B-B14F-4D97-AF65-F5344CB8AC3E}">
        <p14:creationId xmlns:p14="http://schemas.microsoft.com/office/powerpoint/2010/main" val="35859347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56</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Sensing Data </a:t>
            </a:r>
            <a:endParaRPr lang="en-US" dirty="0"/>
          </a:p>
        </p:txBody>
      </p:sp>
      <p:pic>
        <p:nvPicPr>
          <p:cNvPr id="10" name="Content Placeholder 9"/>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09598" y="1662627"/>
            <a:ext cx="8296533" cy="1825700"/>
          </a:xfrm>
          <a:ln>
            <a:solidFill>
              <a:schemeClr val="tx1"/>
            </a:solidFill>
          </a:ln>
        </p:spPr>
      </p:pic>
    </p:spTree>
    <p:extLst>
      <p:ext uri="{BB962C8B-B14F-4D97-AF65-F5344CB8AC3E}">
        <p14:creationId xmlns:p14="http://schemas.microsoft.com/office/powerpoint/2010/main" val="3185779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57</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err="1" smtClean="0"/>
              <a:t>Datamap</a:t>
            </a:r>
            <a:endParaRPr lang="en-US" dirty="0"/>
          </a:p>
        </p:txBody>
      </p:sp>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2665879" y="228919"/>
            <a:ext cx="4115018" cy="4791971"/>
          </a:xfrm>
          <a:ln>
            <a:solidFill>
              <a:schemeClr val="tx1"/>
            </a:solidFill>
          </a:ln>
        </p:spPr>
      </p:pic>
    </p:spTree>
    <p:extLst>
      <p:ext uri="{BB962C8B-B14F-4D97-AF65-F5344CB8AC3E}">
        <p14:creationId xmlns:p14="http://schemas.microsoft.com/office/powerpoint/2010/main" val="1287904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Content Placeholder 1"/>
          <p:cNvPicPr>
            <a:picLocks noGrp="1" noChangeAspect="1"/>
          </p:cNvPicPr>
          <p:nvPr>
            <p:ph idx="1"/>
          </p:nvPr>
        </p:nvPicPr>
        <p:blipFill>
          <a:blip r:embed="rId2"/>
          <a:stretch>
            <a:fillRect/>
          </a:stretch>
        </p:blipFill>
        <p:spPr>
          <a:xfrm>
            <a:off x="609600" y="967176"/>
            <a:ext cx="7923213" cy="3372661"/>
          </a:xfrm>
          <a:prstGeom prst="rect">
            <a:avLst/>
          </a:prstGeom>
        </p:spPr>
      </p:pic>
      <p:sp>
        <p:nvSpPr>
          <p:cNvPr id="5" name="Slide Number Placeholder 4"/>
          <p:cNvSpPr>
            <a:spLocks noGrp="1"/>
          </p:cNvSpPr>
          <p:nvPr>
            <p:ph type="sldNum" sz="quarter" idx="12"/>
          </p:nvPr>
        </p:nvSpPr>
        <p:spPr/>
        <p:txBody>
          <a:bodyPr/>
          <a:lstStyle/>
          <a:p>
            <a:fld id="{B7CEC10D-CD46-426F-915E-6C78530279CB}" type="slidenum">
              <a:rPr lang="en-US" smtClean="0"/>
              <a:t>58</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Reliability Tactics</a:t>
            </a:r>
            <a:endParaRPr lang="en-US" dirty="0"/>
          </a:p>
        </p:txBody>
      </p:sp>
    </p:spTree>
    <p:extLst>
      <p:ext uri="{BB962C8B-B14F-4D97-AF65-F5344CB8AC3E}">
        <p14:creationId xmlns:p14="http://schemas.microsoft.com/office/powerpoint/2010/main" val="2875947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59</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Title 1"/>
          <p:cNvSpPr txBox="1">
            <a:spLocks/>
          </p:cNvSpPr>
          <p:nvPr/>
        </p:nvSpPr>
        <p:spPr>
          <a:xfrm>
            <a:off x="609599" y="257866"/>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Performance Tactics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p:cNvPicPr>
          <p:nvPr/>
        </p:nvPicPr>
        <p:blipFill>
          <a:blip r:embed="rId3"/>
          <a:stretch>
            <a:fillRect/>
          </a:stretch>
        </p:blipFill>
        <p:spPr>
          <a:xfrm>
            <a:off x="609599" y="887414"/>
            <a:ext cx="8443913" cy="3589336"/>
          </a:xfrm>
          <a:prstGeom prst="rect">
            <a:avLst/>
          </a:prstGeom>
        </p:spPr>
      </p:pic>
    </p:spTree>
    <p:extLst>
      <p:ext uri="{BB962C8B-B14F-4D97-AF65-F5344CB8AC3E}">
        <p14:creationId xmlns:p14="http://schemas.microsoft.com/office/powerpoint/2010/main" val="1161089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6</a:t>
            </a:fld>
            <a:endParaRPr lang="en-US" dirty="0"/>
          </a:p>
        </p:txBody>
      </p:sp>
      <p:pic>
        <p:nvPicPr>
          <p:cNvPr id="7" name="Picture 6"/>
          <p:cNvPicPr>
            <a:picLocks noChangeAspect="1"/>
          </p:cNvPicPr>
          <p:nvPr/>
        </p:nvPicPr>
        <p:blipFill rotWithShape="1">
          <a:blip r:embed="rId2"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2052" name="Picture 4" descr="https://ourworldindata.org/uploads/2019/06/2019-Revision-%E2%80%93-World-Population-Growth-1700-2100.png"/>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602391" y="733373"/>
            <a:ext cx="5062414" cy="36080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p:cNvSpPr/>
          <p:nvPr/>
        </p:nvSpPr>
        <p:spPr>
          <a:xfrm>
            <a:off x="5804157" y="925521"/>
            <a:ext cx="3200490" cy="923330"/>
          </a:xfrm>
          <a:prstGeom prst="rect">
            <a:avLst/>
          </a:prstGeom>
        </p:spPr>
        <p:txBody>
          <a:bodyPr wrap="square">
            <a:spAutoFit/>
          </a:bodyPr>
          <a:lstStyle/>
          <a:p>
            <a:r>
              <a:rPr lang="en-US" dirty="0" smtClean="0">
                <a:latin typeface="NimbusRomNo9L-Regu"/>
              </a:rPr>
              <a:t>The world’s population continuously growing each year.</a:t>
            </a:r>
            <a:endParaRPr lang="en-US" dirty="0"/>
          </a:p>
        </p:txBody>
      </p:sp>
      <p:sp>
        <p:nvSpPr>
          <p:cNvPr id="15" name="Rectangle 14"/>
          <p:cNvSpPr/>
          <p:nvPr/>
        </p:nvSpPr>
        <p:spPr>
          <a:xfrm>
            <a:off x="5804157" y="2712342"/>
            <a:ext cx="3043063" cy="646331"/>
          </a:xfrm>
          <a:prstGeom prst="rect">
            <a:avLst/>
          </a:prstGeom>
        </p:spPr>
        <p:txBody>
          <a:bodyPr wrap="square">
            <a:spAutoFit/>
          </a:bodyPr>
          <a:lstStyle/>
          <a:p>
            <a:r>
              <a:rPr lang="en-US" b="1" dirty="0">
                <a:latin typeface="NimbusRomNo9L-Regu"/>
              </a:rPr>
              <a:t>N</a:t>
            </a:r>
            <a:r>
              <a:rPr lang="en-US" b="1" dirty="0" smtClean="0">
                <a:latin typeface="NimbusRomNo9L-Regu"/>
              </a:rPr>
              <a:t>eed more </a:t>
            </a:r>
            <a:r>
              <a:rPr lang="en-US" b="1" dirty="0">
                <a:latin typeface="NimbusRomNo9L-Regu"/>
              </a:rPr>
              <a:t>food available</a:t>
            </a:r>
            <a:r>
              <a:rPr lang="en-US" dirty="0">
                <a:latin typeface="NimbusRomNo9L-Regu"/>
              </a:rPr>
              <a:t> to feed </a:t>
            </a:r>
            <a:r>
              <a:rPr lang="en-US" dirty="0" smtClean="0">
                <a:latin typeface="NimbusRomNo9L-Regu"/>
              </a:rPr>
              <a:t>all people</a:t>
            </a:r>
            <a:endParaRPr lang="en-US" dirty="0"/>
          </a:p>
        </p:txBody>
      </p:sp>
      <p:sp>
        <p:nvSpPr>
          <p:cNvPr id="16" name="Down Arrow 15"/>
          <p:cNvSpPr/>
          <p:nvPr/>
        </p:nvSpPr>
        <p:spPr>
          <a:xfrm>
            <a:off x="6921152" y="1848851"/>
            <a:ext cx="749300" cy="7404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Food Stability</a:t>
            </a:r>
            <a:endParaRPr lang="en-US" dirty="0"/>
          </a:p>
        </p:txBody>
      </p:sp>
    </p:spTree>
    <p:extLst>
      <p:ext uri="{BB962C8B-B14F-4D97-AF65-F5344CB8AC3E}">
        <p14:creationId xmlns:p14="http://schemas.microsoft.com/office/powerpoint/2010/main" val="25358112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0"/>
            <a:ext cx="9372600" cy="457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0100" y="310994"/>
            <a:ext cx="7923213" cy="394448"/>
          </a:xfrm>
        </p:spPr>
        <p:txBody>
          <a:bodyPr/>
          <a:lstStyle/>
          <a:p>
            <a:r>
              <a:rPr lang="en-US" dirty="0" smtClean="0"/>
              <a:t>Role-based Access Permission for Security</a:t>
            </a:r>
            <a:endParaRPr lang="en-US" dirty="0"/>
          </a:p>
        </p:txBody>
      </p:sp>
      <p:sp>
        <p:nvSpPr>
          <p:cNvPr id="3" name="Content Placeholder 2"/>
          <p:cNvSpPr>
            <a:spLocks noGrp="1"/>
          </p:cNvSpPr>
          <p:nvPr>
            <p:ph idx="1"/>
          </p:nvPr>
        </p:nvSpPr>
        <p:spPr/>
        <p:txBody>
          <a:bodyPr/>
          <a:lstStyle/>
          <a:p>
            <a:pPr marL="0" lvl="2" indent="0">
              <a:buNone/>
            </a:pP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60</a:t>
            </a:fld>
            <a:endParaRPr lang="en-US" dirty="0"/>
          </a:p>
        </p:txBody>
      </p:sp>
      <p:pic>
        <p:nvPicPr>
          <p:cNvPr id="1026"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4099" y="1471523"/>
            <a:ext cx="7698713" cy="2887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p:cNvPicPr>
            <a:picLocks noChangeAspect="1"/>
          </p:cNvPicPr>
          <p:nvPr/>
        </p:nvPicPr>
        <p:blipFill>
          <a:blip r:embed="rId3"/>
          <a:stretch>
            <a:fillRect/>
          </a:stretch>
        </p:blipFill>
        <p:spPr>
          <a:xfrm>
            <a:off x="941231" y="3782909"/>
            <a:ext cx="4135594" cy="806404"/>
          </a:xfrm>
          <a:prstGeom prst="rect">
            <a:avLst/>
          </a:prstGeom>
        </p:spPr>
      </p:pic>
    </p:spTree>
    <p:extLst>
      <p:ext uri="{BB962C8B-B14F-4D97-AF65-F5344CB8AC3E}">
        <p14:creationId xmlns:p14="http://schemas.microsoft.com/office/powerpoint/2010/main" val="1268873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525"/>
            <a:ext cx="9372600" cy="457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0100" y="310994"/>
            <a:ext cx="7923213" cy="394448"/>
          </a:xfrm>
        </p:spPr>
        <p:txBody>
          <a:bodyPr/>
          <a:lstStyle/>
          <a:p>
            <a:r>
              <a:rPr lang="en-US" dirty="0" smtClean="0"/>
              <a:t>JSON Web Token for Identifying User Access</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61</a:t>
            </a:fld>
            <a:endParaRPr lang="en-US" dirty="0"/>
          </a:p>
        </p:txBody>
      </p:sp>
      <p:pic>
        <p:nvPicPr>
          <p:cNvPr id="2050" name="Picture 1" descr="image0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225" y="937054"/>
            <a:ext cx="44100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4781550" y="921608"/>
            <a:ext cx="4057649" cy="3785652"/>
          </a:xfrm>
          <a:prstGeom prst="rect">
            <a:avLst/>
          </a:prstGeom>
          <a:noFill/>
        </p:spPr>
        <p:txBody>
          <a:bodyPr wrap="square" rtlCol="0">
            <a:spAutoFit/>
          </a:bodyPr>
          <a:lstStyle/>
          <a:p>
            <a:r>
              <a:rPr lang="en-US" sz="1600" dirty="0" smtClean="0"/>
              <a:t>For protecting services from unauthorized access, JWT token is used. </a:t>
            </a:r>
          </a:p>
          <a:p>
            <a:endParaRPr lang="en-US" sz="1600" dirty="0"/>
          </a:p>
          <a:p>
            <a:r>
              <a:rPr lang="en-US" sz="1600" dirty="0" smtClean="0"/>
              <a:t>JWT token is created during user login in User and </a:t>
            </a:r>
            <a:r>
              <a:rPr lang="en-US" sz="1600" dirty="0" err="1" smtClean="0"/>
              <a:t>Auth</a:t>
            </a:r>
            <a:r>
              <a:rPr lang="en-US" sz="1600" dirty="0" smtClean="0"/>
              <a:t> Service.</a:t>
            </a:r>
          </a:p>
          <a:p>
            <a:endParaRPr lang="en-US" sz="1600" dirty="0"/>
          </a:p>
          <a:p>
            <a:r>
              <a:rPr lang="en-US" sz="1600" dirty="0" smtClean="0"/>
              <a:t>Impacts on the system:</a:t>
            </a:r>
          </a:p>
          <a:p>
            <a:pPr marL="171450" indent="-171450"/>
            <a:r>
              <a:rPr lang="en-US" sz="1600" dirty="0" smtClean="0">
                <a:solidFill>
                  <a:srgbClr val="097B17"/>
                </a:solidFill>
              </a:rPr>
              <a:t>+</a:t>
            </a:r>
            <a:r>
              <a:rPr lang="en-US" sz="1600" dirty="0" smtClean="0"/>
              <a:t> </a:t>
            </a:r>
            <a:r>
              <a:rPr lang="en-US" sz="1600" dirty="0" smtClean="0">
                <a:solidFill>
                  <a:srgbClr val="097B17"/>
                </a:solidFill>
              </a:rPr>
              <a:t>Protect services and restricted resource from unauthorized access</a:t>
            </a:r>
          </a:p>
          <a:p>
            <a:pPr marL="171450" indent="-171450"/>
            <a:r>
              <a:rPr lang="en-US" sz="1600" dirty="0" smtClean="0">
                <a:solidFill>
                  <a:srgbClr val="097B17"/>
                </a:solidFill>
              </a:rPr>
              <a:t>+ Enable possibility for external systems to access services directly by providing correct credential in the future (</a:t>
            </a:r>
            <a:r>
              <a:rPr lang="en-US" sz="1600" dirty="0" err="1" smtClean="0">
                <a:solidFill>
                  <a:srgbClr val="097B17"/>
                </a:solidFill>
              </a:rPr>
              <a:t>out-of</a:t>
            </a:r>
            <a:r>
              <a:rPr lang="en-US" sz="1600" dirty="0" smtClean="0">
                <a:solidFill>
                  <a:srgbClr val="097B17"/>
                </a:solidFill>
              </a:rPr>
              <a:t> scope for this project)</a:t>
            </a:r>
          </a:p>
          <a:p>
            <a:pPr marL="171450" indent="-171450"/>
            <a:r>
              <a:rPr lang="en-US" sz="1600" dirty="0" smtClean="0">
                <a:solidFill>
                  <a:schemeClr val="tx2"/>
                </a:solidFill>
              </a:rPr>
              <a:t>- Need more time to validate and check access permission for each request to the services</a:t>
            </a:r>
            <a:endParaRPr lang="en-US" sz="1600" dirty="0">
              <a:solidFill>
                <a:schemeClr val="tx2"/>
              </a:solidFill>
            </a:endParaRPr>
          </a:p>
        </p:txBody>
      </p:sp>
    </p:spTree>
    <p:extLst>
      <p:ext uri="{BB962C8B-B14F-4D97-AF65-F5344CB8AC3E}">
        <p14:creationId xmlns:p14="http://schemas.microsoft.com/office/powerpoint/2010/main" val="3043518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p:txBody>
          <a:bodyPr/>
          <a:lstStyle/>
          <a:p>
            <a:r>
              <a:rPr lang="en-US" dirty="0" smtClean="0"/>
              <a:t>OAuth with JWT for Security</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62</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6" name="Content Placeholder 5"/>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5237650" y="3180"/>
            <a:ext cx="3805645" cy="5085542"/>
          </a:xfrm>
        </p:spPr>
      </p:pic>
      <p:pic>
        <p:nvPicPr>
          <p:cNvPr id="11" name="Picture 1" descr="image0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397" y="1135877"/>
            <a:ext cx="4410075"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2397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9525"/>
            <a:ext cx="9372600" cy="45704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0100" y="155508"/>
            <a:ext cx="7923213" cy="394448"/>
          </a:xfrm>
        </p:spPr>
        <p:txBody>
          <a:bodyPr/>
          <a:lstStyle/>
          <a:p>
            <a:r>
              <a:rPr lang="en-US" dirty="0" smtClean="0"/>
              <a:t>Monolithic vs </a:t>
            </a:r>
            <a:r>
              <a:rPr lang="en-US" dirty="0" err="1" smtClean="0"/>
              <a:t>Microservice</a:t>
            </a:r>
            <a:r>
              <a:rPr lang="en-US" dirty="0" smtClean="0"/>
              <a:t> (Performance)</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63</a:t>
            </a:fld>
            <a:endParaRPr lang="en-US" dirty="0"/>
          </a:p>
        </p:txBody>
      </p:sp>
      <p:pic>
        <p:nvPicPr>
          <p:cNvPr id="3" name="Picture 2"/>
          <p:cNvPicPr>
            <a:picLocks noChangeAspect="1"/>
          </p:cNvPicPr>
          <p:nvPr/>
        </p:nvPicPr>
        <p:blipFill>
          <a:blip r:embed="rId3"/>
          <a:stretch>
            <a:fillRect/>
          </a:stretch>
        </p:blipFill>
        <p:spPr>
          <a:xfrm>
            <a:off x="610100" y="464561"/>
            <a:ext cx="7958956" cy="3622239"/>
          </a:xfrm>
          <a:prstGeom prst="rect">
            <a:avLst/>
          </a:prstGeom>
          <a:ln>
            <a:solidFill>
              <a:schemeClr val="tx1"/>
            </a:solidFill>
          </a:ln>
        </p:spPr>
      </p:pic>
      <p:sp>
        <p:nvSpPr>
          <p:cNvPr id="7" name="Rectangle 6"/>
          <p:cNvSpPr/>
          <p:nvPr/>
        </p:nvSpPr>
        <p:spPr>
          <a:xfrm>
            <a:off x="591216" y="4105700"/>
            <a:ext cx="7942097" cy="461665"/>
          </a:xfrm>
          <a:prstGeom prst="rect">
            <a:avLst/>
          </a:prstGeom>
        </p:spPr>
        <p:txBody>
          <a:bodyPr wrap="square">
            <a:spAutoFit/>
          </a:bodyPr>
          <a:lstStyle/>
          <a:p>
            <a:r>
              <a:rPr lang="en-US" sz="1200" dirty="0" smtClean="0">
                <a:solidFill>
                  <a:schemeClr val="accent3"/>
                </a:solidFill>
                <a:latin typeface="Arial" panose="020B0604020202020204" pitchFamily="34" charset="0"/>
              </a:rPr>
              <a:t>Ueda</a:t>
            </a:r>
            <a:r>
              <a:rPr lang="en-US" sz="1200" dirty="0">
                <a:solidFill>
                  <a:schemeClr val="accent3"/>
                </a:solidFill>
                <a:latin typeface="Arial" panose="020B0604020202020204" pitchFamily="34" charset="0"/>
              </a:rPr>
              <a:t>, T., </a:t>
            </a:r>
            <a:r>
              <a:rPr lang="en-US" sz="1200" dirty="0" err="1">
                <a:solidFill>
                  <a:schemeClr val="accent3"/>
                </a:solidFill>
                <a:latin typeface="Arial" panose="020B0604020202020204" pitchFamily="34" charset="0"/>
              </a:rPr>
              <a:t>Nakaike</a:t>
            </a:r>
            <a:r>
              <a:rPr lang="en-US" sz="1200" dirty="0">
                <a:solidFill>
                  <a:schemeClr val="accent3"/>
                </a:solidFill>
                <a:latin typeface="Arial" panose="020B0604020202020204" pitchFamily="34" charset="0"/>
              </a:rPr>
              <a:t>, T., &amp; </a:t>
            </a:r>
            <a:r>
              <a:rPr lang="en-US" sz="1200" dirty="0" err="1">
                <a:solidFill>
                  <a:schemeClr val="accent3"/>
                </a:solidFill>
                <a:latin typeface="Arial" panose="020B0604020202020204" pitchFamily="34" charset="0"/>
              </a:rPr>
              <a:t>Ohara</a:t>
            </a:r>
            <a:r>
              <a:rPr lang="en-US" sz="1200" dirty="0">
                <a:solidFill>
                  <a:schemeClr val="accent3"/>
                </a:solidFill>
                <a:latin typeface="Arial" panose="020B0604020202020204" pitchFamily="34" charset="0"/>
              </a:rPr>
              <a:t>, M. (2016, September). Workload characterization for </a:t>
            </a:r>
            <a:r>
              <a:rPr lang="en-US" sz="1200" dirty="0" err="1">
                <a:solidFill>
                  <a:schemeClr val="accent3"/>
                </a:solidFill>
                <a:latin typeface="Arial" panose="020B0604020202020204" pitchFamily="34" charset="0"/>
              </a:rPr>
              <a:t>microservices</a:t>
            </a:r>
            <a:r>
              <a:rPr lang="en-US" sz="1200" dirty="0">
                <a:solidFill>
                  <a:schemeClr val="accent3"/>
                </a:solidFill>
                <a:latin typeface="Arial" panose="020B0604020202020204" pitchFamily="34" charset="0"/>
              </a:rPr>
              <a:t>. In </a:t>
            </a:r>
            <a:r>
              <a:rPr lang="en-US" sz="1200" i="1" dirty="0">
                <a:solidFill>
                  <a:schemeClr val="accent3"/>
                </a:solidFill>
                <a:latin typeface="Arial" panose="020B0604020202020204" pitchFamily="34" charset="0"/>
              </a:rPr>
              <a:t>2016 IEEE international symposium on workload characterization (IISWC)</a:t>
            </a:r>
            <a:r>
              <a:rPr lang="en-US" sz="1200" dirty="0">
                <a:solidFill>
                  <a:schemeClr val="accent3"/>
                </a:solidFill>
                <a:latin typeface="Arial" panose="020B0604020202020204" pitchFamily="34" charset="0"/>
              </a:rPr>
              <a:t> (pp. 1-10). IEEE.</a:t>
            </a:r>
            <a:endParaRPr lang="en-US" sz="1200" dirty="0">
              <a:solidFill>
                <a:schemeClr val="accent3"/>
              </a:solidFill>
            </a:endParaRPr>
          </a:p>
        </p:txBody>
      </p:sp>
    </p:spTree>
    <p:extLst>
      <p:ext uri="{BB962C8B-B14F-4D97-AF65-F5344CB8AC3E}">
        <p14:creationId xmlns:p14="http://schemas.microsoft.com/office/powerpoint/2010/main" val="1257025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Compatibility</a:t>
            </a:r>
            <a:endParaRPr lang="en-US" dirty="0"/>
          </a:p>
        </p:txBody>
      </p:sp>
      <p:sp>
        <p:nvSpPr>
          <p:cNvPr id="3" name="Content Placeholder 2"/>
          <p:cNvSpPr>
            <a:spLocks noGrp="1"/>
          </p:cNvSpPr>
          <p:nvPr>
            <p:ph idx="1"/>
          </p:nvPr>
        </p:nvSpPr>
        <p:spPr>
          <a:xfrm>
            <a:off x="612000" y="1255059"/>
            <a:ext cx="3463008" cy="3415729"/>
          </a:xfrm>
        </p:spPr>
        <p:txBody>
          <a:bodyPr/>
          <a:lstStyle/>
          <a:p>
            <a:r>
              <a:rPr lang="en-US" dirty="0" smtClean="0">
                <a:solidFill>
                  <a:schemeClr val="tx1"/>
                </a:solidFill>
              </a:rPr>
              <a:t>Compatibility requirement affects </a:t>
            </a:r>
            <a:r>
              <a:rPr lang="en-US" dirty="0">
                <a:solidFill>
                  <a:schemeClr val="tx1"/>
                </a:solidFill>
              </a:rPr>
              <a:t>API Gateway </a:t>
            </a:r>
            <a:r>
              <a:rPr lang="en-US" dirty="0" smtClean="0">
                <a:solidFill>
                  <a:schemeClr val="tx1"/>
                </a:solidFill>
              </a:rPr>
              <a:t>to exchange information with external systems.</a:t>
            </a:r>
          </a:p>
          <a:p>
            <a:endParaRPr lang="en-US" dirty="0" smtClean="0">
              <a:solidFill>
                <a:schemeClr val="tx1"/>
              </a:solidFill>
            </a:endParaRPr>
          </a:p>
          <a:p>
            <a:r>
              <a:rPr lang="en-US" dirty="0" smtClean="0">
                <a:solidFill>
                  <a:schemeClr val="tx1"/>
                </a:solidFill>
              </a:rPr>
              <a:t>API </a:t>
            </a:r>
            <a:r>
              <a:rPr lang="en-US" dirty="0">
                <a:solidFill>
                  <a:schemeClr val="tx1"/>
                </a:solidFill>
              </a:rPr>
              <a:t>Gateway handles incoming requests from clients and route them to appropriate services.</a:t>
            </a:r>
          </a:p>
          <a:p>
            <a:endParaRPr lang="en-US" dirty="0" smtClean="0">
              <a:solidFill>
                <a:schemeClr val="tx1"/>
              </a:solidFill>
            </a:endParaRPr>
          </a:p>
        </p:txBody>
      </p:sp>
      <p:sp>
        <p:nvSpPr>
          <p:cNvPr id="5" name="Slide Number Placeholder 4"/>
          <p:cNvSpPr>
            <a:spLocks noGrp="1"/>
          </p:cNvSpPr>
          <p:nvPr>
            <p:ph type="sldNum" sz="quarter" idx="12"/>
          </p:nvPr>
        </p:nvSpPr>
        <p:spPr/>
        <p:txBody>
          <a:bodyPr/>
          <a:lstStyle/>
          <a:p>
            <a:fld id="{B7CEC10D-CD46-426F-915E-6C78530279CB}" type="slidenum">
              <a:rPr lang="en-US" smtClean="0"/>
              <a:t>64</a:t>
            </a:fld>
            <a:endParaRPr lang="en-US" dirty="0"/>
          </a:p>
        </p:txBody>
      </p:sp>
      <p:pic>
        <p:nvPicPr>
          <p:cNvPr id="9" name="Content Placeholder 11"/>
          <p:cNvPicPr>
            <a:picLocks noChangeAspect="1"/>
          </p:cNvPicPr>
          <p:nvPr/>
        </p:nvPicPr>
        <p:blipFill rotWithShape="1">
          <a:blip r:embed="rId2">
            <a:extLst>
              <a:ext uri="{28A0092B-C50C-407E-A947-70E740481C1C}">
                <a14:useLocalDpi xmlns:a14="http://schemas.microsoft.com/office/drawing/2010/main" val="0"/>
              </a:ext>
            </a:extLst>
          </a:blip>
          <a:srcRect r="22094" b="49305"/>
          <a:stretch/>
        </p:blipFill>
        <p:spPr>
          <a:xfrm>
            <a:off x="4349329" y="245763"/>
            <a:ext cx="4652385" cy="2758694"/>
          </a:xfrm>
          <a:prstGeom prst="rect">
            <a:avLst/>
          </a:prstGeom>
        </p:spPr>
      </p:pic>
      <p:sp>
        <p:nvSpPr>
          <p:cNvPr id="7" name="Rectangle 6"/>
          <p:cNvSpPr/>
          <p:nvPr/>
        </p:nvSpPr>
        <p:spPr>
          <a:xfrm>
            <a:off x="4956783" y="2330995"/>
            <a:ext cx="3821457" cy="586376"/>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005075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99586" y="196879"/>
            <a:ext cx="7923213" cy="394448"/>
          </a:xfrm>
        </p:spPr>
        <p:txBody>
          <a:bodyPr/>
          <a:lstStyle/>
          <a:p>
            <a:r>
              <a:rPr lang="en-US" dirty="0" smtClean="0"/>
              <a:t>SOAP vs REST for Compatibility</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65</a:t>
            </a:fld>
            <a:endParaRPr lang="en-US" dirty="0"/>
          </a:p>
        </p:txBody>
      </p:sp>
      <p:graphicFrame>
        <p:nvGraphicFramePr>
          <p:cNvPr id="7" name="Table 6"/>
          <p:cNvGraphicFramePr>
            <a:graphicFrameLocks noGrp="1"/>
          </p:cNvGraphicFramePr>
          <p:nvPr>
            <p:extLst/>
          </p:nvPr>
        </p:nvGraphicFramePr>
        <p:xfrm>
          <a:off x="1213312" y="591327"/>
          <a:ext cx="6695760" cy="3946018"/>
        </p:xfrm>
        <a:graphic>
          <a:graphicData uri="http://schemas.openxmlformats.org/drawingml/2006/table">
            <a:tbl>
              <a:tblPr firstRow="1" firstCol="1" bandRow="1">
                <a:tableStyleId>{F5AB1C69-6EDB-4FF4-983F-18BD219EF322}</a:tableStyleId>
              </a:tblPr>
              <a:tblGrid>
                <a:gridCol w="1208710"/>
                <a:gridCol w="2807328"/>
                <a:gridCol w="2679722"/>
              </a:tblGrid>
              <a:tr h="194702">
                <a:tc>
                  <a:txBody>
                    <a:bodyPr/>
                    <a:lstStyle/>
                    <a:p>
                      <a:pPr marL="0" marR="0">
                        <a:lnSpc>
                          <a:spcPct val="107000"/>
                        </a:lnSpc>
                        <a:spcBef>
                          <a:spcPts val="0"/>
                        </a:spcBef>
                        <a:spcAft>
                          <a:spcPts val="0"/>
                        </a:spcAft>
                        <a:tabLst>
                          <a:tab pos="228600" algn="l"/>
                        </a:tabLst>
                      </a:pPr>
                      <a:r>
                        <a:rPr lang="en-US" sz="1800" dirty="0">
                          <a:effectLst/>
                        </a:rPr>
                        <a:t>Parameter</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tx1">
                        <a:lumMod val="75000"/>
                        <a:lumOff val="25000"/>
                      </a:schemeClr>
                    </a:solidFill>
                  </a:tcPr>
                </a:tc>
                <a:tc>
                  <a:txBody>
                    <a:bodyPr/>
                    <a:lstStyle/>
                    <a:p>
                      <a:pPr marL="0" marR="0">
                        <a:lnSpc>
                          <a:spcPct val="107000"/>
                        </a:lnSpc>
                        <a:spcBef>
                          <a:spcPts val="0"/>
                        </a:spcBef>
                        <a:spcAft>
                          <a:spcPts val="0"/>
                        </a:spcAft>
                        <a:tabLst>
                          <a:tab pos="228600" algn="l"/>
                        </a:tabLst>
                      </a:pPr>
                      <a:r>
                        <a:rPr lang="en-US" sz="1800" dirty="0" smtClean="0">
                          <a:effectLst/>
                        </a:rPr>
                        <a:t>REST API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tx1">
                        <a:lumMod val="75000"/>
                        <a:lumOff val="25000"/>
                      </a:schemeClr>
                    </a:solidFill>
                  </a:tcPr>
                </a:tc>
                <a:tc>
                  <a:txBody>
                    <a:bodyPr/>
                    <a:lstStyle/>
                    <a:p>
                      <a:pPr marL="0" marR="0">
                        <a:lnSpc>
                          <a:spcPct val="107000"/>
                        </a:lnSpc>
                        <a:spcBef>
                          <a:spcPts val="0"/>
                        </a:spcBef>
                        <a:spcAft>
                          <a:spcPts val="0"/>
                        </a:spcAft>
                        <a:tabLst>
                          <a:tab pos="228600" algn="l"/>
                        </a:tabLst>
                      </a:pPr>
                      <a:r>
                        <a:rPr lang="en-US" sz="1800" dirty="0" smtClean="0">
                          <a:effectLst/>
                        </a:rPr>
                        <a:t>SOAP API</a:t>
                      </a:r>
                      <a:endParaRPr lang="en-US" sz="16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tx1">
                        <a:lumMod val="75000"/>
                        <a:lumOff val="25000"/>
                      </a:schemeClr>
                    </a:solidFill>
                  </a:tcPr>
                </a:tc>
              </a:tr>
              <a:tr h="584107">
                <a:tc>
                  <a:txBody>
                    <a:bodyPr/>
                    <a:lstStyle/>
                    <a:p>
                      <a:pPr marL="0" marR="0">
                        <a:lnSpc>
                          <a:spcPct val="107000"/>
                        </a:lnSpc>
                        <a:spcBef>
                          <a:spcPts val="0"/>
                        </a:spcBef>
                        <a:spcAft>
                          <a:spcPts val="0"/>
                        </a:spcAft>
                        <a:tabLst>
                          <a:tab pos="228600" algn="l"/>
                        </a:tabLst>
                      </a:pPr>
                      <a:r>
                        <a:rPr lang="en-US" sz="1400" dirty="0">
                          <a:effectLst/>
                        </a:rPr>
                        <a:t>Data format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tx1">
                        <a:lumMod val="75000"/>
                        <a:lumOff val="25000"/>
                      </a:schemeClr>
                    </a:solidFill>
                  </a:tcPr>
                </a:tc>
                <a:tc>
                  <a:txBody>
                    <a:bodyPr/>
                    <a:lstStyle/>
                    <a:p>
                      <a:pPr marL="0" marR="0">
                        <a:lnSpc>
                          <a:spcPct val="107000"/>
                        </a:lnSpc>
                        <a:spcBef>
                          <a:spcPts val="0"/>
                        </a:spcBef>
                        <a:spcAft>
                          <a:spcPts val="0"/>
                        </a:spcAft>
                        <a:tabLst>
                          <a:tab pos="228600" algn="l"/>
                        </a:tabLst>
                      </a:pPr>
                      <a:r>
                        <a:rPr lang="en-US" sz="1400" dirty="0">
                          <a:effectLst/>
                        </a:rPr>
                        <a:t>+</a:t>
                      </a:r>
                      <a:endParaRPr lang="en-US" sz="1200" dirty="0">
                        <a:effectLst/>
                      </a:endParaRPr>
                    </a:p>
                    <a:p>
                      <a:pPr marL="0" marR="0">
                        <a:lnSpc>
                          <a:spcPct val="107000"/>
                        </a:lnSpc>
                        <a:spcBef>
                          <a:spcPts val="0"/>
                        </a:spcBef>
                        <a:spcAft>
                          <a:spcPts val="0"/>
                        </a:spcAft>
                        <a:tabLst>
                          <a:tab pos="228600" algn="l"/>
                        </a:tabLst>
                      </a:pPr>
                      <a:r>
                        <a:rPr lang="en-US" sz="1400" dirty="0">
                          <a:effectLst/>
                        </a:rPr>
                        <a:t>Many data formats including plain text, HTML, XML, and JSON</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accent5"/>
                    </a:solidFill>
                  </a:tcPr>
                </a:tc>
                <a:tc>
                  <a:txBody>
                    <a:bodyPr/>
                    <a:lstStyle/>
                    <a:p>
                      <a:pPr marL="0" marR="0">
                        <a:lnSpc>
                          <a:spcPct val="107000"/>
                        </a:lnSpc>
                        <a:spcBef>
                          <a:spcPts val="0"/>
                        </a:spcBef>
                        <a:spcAft>
                          <a:spcPts val="0"/>
                        </a:spcAft>
                        <a:tabLst>
                          <a:tab pos="228600" algn="l"/>
                        </a:tabLst>
                      </a:pPr>
                      <a:r>
                        <a:rPr lang="en-US" sz="1400" dirty="0">
                          <a:effectLst/>
                        </a:rPr>
                        <a:t>-</a:t>
                      </a:r>
                      <a:endParaRPr lang="en-US" sz="1200" dirty="0">
                        <a:effectLst/>
                      </a:endParaRPr>
                    </a:p>
                    <a:p>
                      <a:pPr marL="0" marR="0">
                        <a:lnSpc>
                          <a:spcPct val="107000"/>
                        </a:lnSpc>
                        <a:spcBef>
                          <a:spcPts val="0"/>
                        </a:spcBef>
                        <a:spcAft>
                          <a:spcPts val="0"/>
                        </a:spcAft>
                        <a:tabLst>
                          <a:tab pos="228600" algn="l"/>
                        </a:tabLst>
                      </a:pPr>
                      <a:r>
                        <a:rPr lang="en-US" sz="1400" dirty="0">
                          <a:effectLst/>
                        </a:rPr>
                        <a:t>Only XML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accent1">
                        <a:lumMod val="20000"/>
                        <a:lumOff val="80000"/>
                      </a:schemeClr>
                    </a:solidFill>
                  </a:tcPr>
                </a:tc>
              </a:tr>
              <a:tr h="778809">
                <a:tc>
                  <a:txBody>
                    <a:bodyPr/>
                    <a:lstStyle/>
                    <a:p>
                      <a:pPr marL="0" marR="0">
                        <a:lnSpc>
                          <a:spcPct val="107000"/>
                        </a:lnSpc>
                        <a:spcBef>
                          <a:spcPts val="0"/>
                        </a:spcBef>
                        <a:spcAft>
                          <a:spcPts val="0"/>
                        </a:spcAft>
                        <a:tabLst>
                          <a:tab pos="228600" algn="l"/>
                        </a:tabLst>
                      </a:pPr>
                      <a:r>
                        <a:rPr lang="en-US" sz="1400" dirty="0">
                          <a:effectLst/>
                        </a:rPr>
                        <a:t>Bandwidth</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tx1">
                        <a:lumMod val="75000"/>
                        <a:lumOff val="25000"/>
                      </a:schemeClr>
                    </a:solidFill>
                  </a:tcPr>
                </a:tc>
                <a:tc>
                  <a:txBody>
                    <a:bodyPr/>
                    <a:lstStyle/>
                    <a:p>
                      <a:pPr marL="0" marR="0">
                        <a:lnSpc>
                          <a:spcPct val="107000"/>
                        </a:lnSpc>
                        <a:spcBef>
                          <a:spcPts val="0"/>
                        </a:spcBef>
                        <a:spcAft>
                          <a:spcPts val="0"/>
                        </a:spcAft>
                        <a:tabLst>
                          <a:tab pos="228600" algn="l"/>
                        </a:tabLst>
                      </a:pPr>
                      <a:r>
                        <a:rPr lang="en-US" sz="1400" dirty="0">
                          <a:effectLst/>
                        </a:rPr>
                        <a:t>+</a:t>
                      </a:r>
                      <a:endParaRPr lang="en-US" sz="1200" dirty="0">
                        <a:effectLst/>
                      </a:endParaRPr>
                    </a:p>
                    <a:p>
                      <a:pPr marL="0" marR="0">
                        <a:lnSpc>
                          <a:spcPct val="107000"/>
                        </a:lnSpc>
                        <a:spcBef>
                          <a:spcPts val="0"/>
                        </a:spcBef>
                        <a:spcAft>
                          <a:spcPts val="0"/>
                        </a:spcAft>
                        <a:tabLst>
                          <a:tab pos="228600" algn="l"/>
                        </a:tabLst>
                      </a:pPr>
                      <a:r>
                        <a:rPr lang="en-US" sz="1400" dirty="0">
                          <a:effectLst/>
                        </a:rPr>
                        <a:t>Requires less resources and is lightweight</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accent5"/>
                    </a:solidFill>
                  </a:tcPr>
                </a:tc>
                <a:tc>
                  <a:txBody>
                    <a:bodyPr/>
                    <a:lstStyle/>
                    <a:p>
                      <a:pPr marL="0" marR="0">
                        <a:lnSpc>
                          <a:spcPct val="107000"/>
                        </a:lnSpc>
                        <a:spcBef>
                          <a:spcPts val="0"/>
                        </a:spcBef>
                        <a:spcAft>
                          <a:spcPts val="0"/>
                        </a:spcAft>
                        <a:tabLst>
                          <a:tab pos="228600" algn="l"/>
                        </a:tabLst>
                      </a:pPr>
                      <a:r>
                        <a:rPr lang="en-US" sz="1400" dirty="0">
                          <a:effectLst/>
                        </a:rPr>
                        <a:t>-</a:t>
                      </a:r>
                      <a:endParaRPr lang="en-US" sz="1200" dirty="0">
                        <a:effectLst/>
                      </a:endParaRPr>
                    </a:p>
                    <a:p>
                      <a:pPr marL="0" marR="0">
                        <a:lnSpc>
                          <a:spcPct val="107000"/>
                        </a:lnSpc>
                        <a:spcBef>
                          <a:spcPts val="0"/>
                        </a:spcBef>
                        <a:spcAft>
                          <a:spcPts val="0"/>
                        </a:spcAft>
                        <a:tabLst>
                          <a:tab pos="228600" algn="l"/>
                        </a:tabLst>
                      </a:pPr>
                      <a:r>
                        <a:rPr lang="en-US" sz="1400" dirty="0">
                          <a:effectLst/>
                        </a:rPr>
                        <a:t>Requires more resources and bandwidth that can affect performance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accent1">
                        <a:lumMod val="20000"/>
                        <a:lumOff val="80000"/>
                      </a:schemeClr>
                    </a:solidFill>
                  </a:tcPr>
                </a:tc>
              </a:tr>
              <a:tr h="584107">
                <a:tc>
                  <a:txBody>
                    <a:bodyPr/>
                    <a:lstStyle/>
                    <a:p>
                      <a:pPr marL="0" marR="0">
                        <a:lnSpc>
                          <a:spcPct val="107000"/>
                        </a:lnSpc>
                        <a:spcBef>
                          <a:spcPts val="0"/>
                        </a:spcBef>
                        <a:spcAft>
                          <a:spcPts val="0"/>
                        </a:spcAft>
                        <a:tabLst>
                          <a:tab pos="228600" algn="l"/>
                        </a:tabLst>
                      </a:pPr>
                      <a:r>
                        <a:rPr lang="en-US" sz="1400" dirty="0">
                          <a:effectLst/>
                        </a:rPr>
                        <a:t>Data cache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tx1">
                        <a:lumMod val="75000"/>
                        <a:lumOff val="25000"/>
                      </a:schemeClr>
                    </a:solidFill>
                  </a:tcPr>
                </a:tc>
                <a:tc>
                  <a:txBody>
                    <a:bodyPr/>
                    <a:lstStyle/>
                    <a:p>
                      <a:pPr marL="0" marR="0">
                        <a:lnSpc>
                          <a:spcPct val="107000"/>
                        </a:lnSpc>
                        <a:spcBef>
                          <a:spcPts val="0"/>
                        </a:spcBef>
                        <a:spcAft>
                          <a:spcPts val="0"/>
                        </a:spcAft>
                        <a:tabLst>
                          <a:tab pos="228600" algn="l"/>
                        </a:tabLst>
                      </a:pPr>
                      <a:r>
                        <a:rPr lang="en-US" sz="1400" dirty="0">
                          <a:effectLst/>
                        </a:rPr>
                        <a:t>+</a:t>
                      </a:r>
                      <a:endParaRPr lang="en-US" sz="1200" dirty="0">
                        <a:effectLst/>
                      </a:endParaRPr>
                    </a:p>
                    <a:p>
                      <a:pPr marL="0" marR="0">
                        <a:lnSpc>
                          <a:spcPct val="107000"/>
                        </a:lnSpc>
                        <a:spcBef>
                          <a:spcPts val="0"/>
                        </a:spcBef>
                        <a:spcAft>
                          <a:spcPts val="0"/>
                        </a:spcAft>
                        <a:tabLst>
                          <a:tab pos="228600" algn="l"/>
                        </a:tabLst>
                      </a:pPr>
                      <a:r>
                        <a:rPr lang="en-US" sz="1400" dirty="0">
                          <a:effectLst/>
                        </a:rPr>
                        <a:t>Can be cached to provide better performance</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accent5"/>
                    </a:solidFill>
                  </a:tcPr>
                </a:tc>
                <a:tc>
                  <a:txBody>
                    <a:bodyPr/>
                    <a:lstStyle/>
                    <a:p>
                      <a:pPr marL="0" marR="0">
                        <a:lnSpc>
                          <a:spcPct val="107000"/>
                        </a:lnSpc>
                        <a:spcBef>
                          <a:spcPts val="0"/>
                        </a:spcBef>
                        <a:spcAft>
                          <a:spcPts val="0"/>
                        </a:spcAft>
                        <a:tabLst>
                          <a:tab pos="228600" algn="l"/>
                        </a:tabLst>
                      </a:pPr>
                      <a:r>
                        <a:rPr lang="en-US" sz="1400" dirty="0">
                          <a:effectLst/>
                        </a:rPr>
                        <a:t>-</a:t>
                      </a:r>
                      <a:endParaRPr lang="en-US" sz="1200" dirty="0">
                        <a:effectLst/>
                      </a:endParaRPr>
                    </a:p>
                    <a:p>
                      <a:pPr marL="0" marR="0">
                        <a:lnSpc>
                          <a:spcPct val="107000"/>
                        </a:lnSpc>
                        <a:spcBef>
                          <a:spcPts val="0"/>
                        </a:spcBef>
                        <a:spcAft>
                          <a:spcPts val="0"/>
                        </a:spcAft>
                        <a:tabLst>
                          <a:tab pos="228600" algn="l"/>
                        </a:tabLst>
                      </a:pPr>
                      <a:r>
                        <a:rPr lang="en-US" sz="1400" dirty="0">
                          <a:effectLst/>
                        </a:rPr>
                        <a:t>Cannot be cached</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accent1">
                        <a:lumMod val="20000"/>
                        <a:lumOff val="80000"/>
                      </a:schemeClr>
                    </a:solidFill>
                  </a:tcPr>
                </a:tc>
              </a:tr>
              <a:tr h="389404">
                <a:tc>
                  <a:txBody>
                    <a:bodyPr/>
                    <a:lstStyle/>
                    <a:p>
                      <a:pPr marL="0" marR="0" algn="just">
                        <a:lnSpc>
                          <a:spcPct val="107000"/>
                        </a:lnSpc>
                        <a:spcBef>
                          <a:spcPts val="0"/>
                        </a:spcBef>
                        <a:spcAft>
                          <a:spcPts val="0"/>
                        </a:spcAft>
                        <a:tabLst>
                          <a:tab pos="1296035" algn="l"/>
                        </a:tabLst>
                      </a:pPr>
                      <a:r>
                        <a:rPr lang="en-US" sz="1400" dirty="0">
                          <a:effectLst/>
                        </a:rPr>
                        <a:t>Security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tx1">
                        <a:lumMod val="75000"/>
                        <a:lumOff val="25000"/>
                      </a:schemeClr>
                    </a:solidFill>
                  </a:tcPr>
                </a:tc>
                <a:tc>
                  <a:txBody>
                    <a:bodyPr/>
                    <a:lstStyle/>
                    <a:p>
                      <a:pPr marL="0" marR="0">
                        <a:lnSpc>
                          <a:spcPct val="107000"/>
                        </a:lnSpc>
                        <a:spcBef>
                          <a:spcPts val="0"/>
                        </a:spcBef>
                        <a:spcAft>
                          <a:spcPts val="0"/>
                        </a:spcAft>
                        <a:tabLst>
                          <a:tab pos="228600" algn="l"/>
                        </a:tabLst>
                      </a:pPr>
                      <a:r>
                        <a:rPr lang="en-US" sz="1400" dirty="0">
                          <a:effectLst/>
                        </a:rPr>
                        <a:t>o</a:t>
                      </a:r>
                      <a:endParaRPr lang="en-US" sz="1200" dirty="0">
                        <a:effectLst/>
                      </a:endParaRPr>
                    </a:p>
                    <a:p>
                      <a:pPr marL="0" marR="0">
                        <a:lnSpc>
                          <a:spcPct val="107000"/>
                        </a:lnSpc>
                        <a:spcBef>
                          <a:spcPts val="0"/>
                        </a:spcBef>
                        <a:spcAft>
                          <a:spcPts val="0"/>
                        </a:spcAft>
                        <a:tabLst>
                          <a:tab pos="228600" algn="l"/>
                        </a:tabLst>
                      </a:pPr>
                      <a:r>
                        <a:rPr lang="en-US" sz="1400" dirty="0">
                          <a:effectLst/>
                        </a:rPr>
                        <a:t>SSL and HTTPS</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rgbClr val="FFFF00"/>
                    </a:solidFill>
                  </a:tcPr>
                </a:tc>
                <a:tc>
                  <a:txBody>
                    <a:bodyPr/>
                    <a:lstStyle/>
                    <a:p>
                      <a:pPr marL="0" marR="0">
                        <a:lnSpc>
                          <a:spcPct val="107000"/>
                        </a:lnSpc>
                        <a:spcBef>
                          <a:spcPts val="0"/>
                        </a:spcBef>
                        <a:spcAft>
                          <a:spcPts val="0"/>
                        </a:spcAft>
                        <a:tabLst>
                          <a:tab pos="228600" algn="l"/>
                        </a:tabLst>
                      </a:pPr>
                      <a:r>
                        <a:rPr lang="en-US" sz="1400" dirty="0">
                          <a:effectLst/>
                        </a:rPr>
                        <a:t>o</a:t>
                      </a:r>
                      <a:endParaRPr lang="en-US" sz="1200" dirty="0">
                        <a:effectLst/>
                      </a:endParaRPr>
                    </a:p>
                    <a:p>
                      <a:pPr marL="0" marR="0">
                        <a:lnSpc>
                          <a:spcPct val="107000"/>
                        </a:lnSpc>
                        <a:spcBef>
                          <a:spcPts val="0"/>
                        </a:spcBef>
                        <a:spcAft>
                          <a:spcPts val="0"/>
                        </a:spcAft>
                        <a:tabLst>
                          <a:tab pos="228600" algn="l"/>
                        </a:tabLst>
                      </a:pPr>
                      <a:r>
                        <a:rPr lang="en-US" sz="1400" dirty="0">
                          <a:effectLst/>
                        </a:rPr>
                        <a:t>WS-security and SSL</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rgbClr val="FFFF00"/>
                    </a:solidFill>
                  </a:tcPr>
                </a:tc>
              </a:tr>
              <a:tr h="778809">
                <a:tc>
                  <a:txBody>
                    <a:bodyPr/>
                    <a:lstStyle/>
                    <a:p>
                      <a:pPr marL="0" marR="0" algn="just">
                        <a:lnSpc>
                          <a:spcPct val="107000"/>
                        </a:lnSpc>
                        <a:spcBef>
                          <a:spcPts val="0"/>
                        </a:spcBef>
                        <a:spcAft>
                          <a:spcPts val="0"/>
                        </a:spcAft>
                        <a:tabLst>
                          <a:tab pos="1296035" algn="l"/>
                        </a:tabLst>
                      </a:pPr>
                      <a:r>
                        <a:rPr lang="en-US" sz="1400" dirty="0">
                          <a:effectLst/>
                        </a:rPr>
                        <a:t>Reliable messaging functionality</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tx1">
                        <a:lumMod val="75000"/>
                        <a:lumOff val="25000"/>
                      </a:schemeClr>
                    </a:solidFill>
                  </a:tcPr>
                </a:tc>
                <a:tc>
                  <a:txBody>
                    <a:bodyPr/>
                    <a:lstStyle/>
                    <a:p>
                      <a:pPr marL="0" marR="0">
                        <a:lnSpc>
                          <a:spcPct val="107000"/>
                        </a:lnSpc>
                        <a:spcBef>
                          <a:spcPts val="0"/>
                        </a:spcBef>
                        <a:spcAft>
                          <a:spcPts val="0"/>
                        </a:spcAft>
                        <a:tabLst>
                          <a:tab pos="228600" algn="l"/>
                        </a:tabLst>
                      </a:pPr>
                      <a:r>
                        <a:rPr lang="en-US" sz="1400" dirty="0">
                          <a:effectLst/>
                        </a:rPr>
                        <a:t>-</a:t>
                      </a:r>
                      <a:endParaRPr lang="en-US" sz="1200" dirty="0">
                        <a:effectLst/>
                      </a:endParaRPr>
                    </a:p>
                    <a:p>
                      <a:pPr marL="0" marR="0">
                        <a:lnSpc>
                          <a:spcPct val="107000"/>
                        </a:lnSpc>
                        <a:spcBef>
                          <a:spcPts val="0"/>
                        </a:spcBef>
                        <a:spcAft>
                          <a:spcPts val="0"/>
                        </a:spcAft>
                        <a:tabLst>
                          <a:tab pos="228600" algn="l"/>
                        </a:tabLst>
                      </a:pPr>
                      <a:r>
                        <a:rPr lang="en-US" sz="1400" dirty="0">
                          <a:effectLst/>
                        </a:rPr>
                        <a:t>No standard messaging system and only addressing communication failures by retrying</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accent1">
                        <a:lumMod val="20000"/>
                        <a:lumOff val="80000"/>
                      </a:schemeClr>
                    </a:solidFill>
                  </a:tcPr>
                </a:tc>
                <a:tc>
                  <a:txBody>
                    <a:bodyPr/>
                    <a:lstStyle/>
                    <a:p>
                      <a:pPr marL="0" marR="0">
                        <a:lnSpc>
                          <a:spcPct val="107000"/>
                        </a:lnSpc>
                        <a:spcBef>
                          <a:spcPts val="0"/>
                        </a:spcBef>
                        <a:spcAft>
                          <a:spcPts val="0"/>
                        </a:spcAft>
                        <a:tabLst>
                          <a:tab pos="228600" algn="l"/>
                        </a:tabLst>
                      </a:pPr>
                      <a:r>
                        <a:rPr lang="en-US" sz="1400" dirty="0">
                          <a:effectLst/>
                        </a:rPr>
                        <a:t>+</a:t>
                      </a:r>
                      <a:endParaRPr lang="en-US" sz="1200" dirty="0">
                        <a:effectLst/>
                      </a:endParaRPr>
                    </a:p>
                    <a:p>
                      <a:pPr marL="0" marR="0">
                        <a:lnSpc>
                          <a:spcPct val="107000"/>
                        </a:lnSpc>
                        <a:spcBef>
                          <a:spcPts val="0"/>
                        </a:spcBef>
                        <a:spcAft>
                          <a:spcPts val="0"/>
                        </a:spcAft>
                        <a:tabLst>
                          <a:tab pos="228600" algn="l"/>
                        </a:tabLst>
                      </a:pPr>
                      <a:r>
                        <a:rPr lang="en-US" sz="1400" dirty="0">
                          <a:effectLst/>
                        </a:rPr>
                        <a:t>Built-in successful/retry logic</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a:txBody>
                  <a:tcPr marL="68228" marR="68228" marT="0" marB="0">
                    <a:solidFill>
                      <a:schemeClr val="accent5"/>
                    </a:solidFill>
                  </a:tcPr>
                </a:tc>
              </a:tr>
            </a:tbl>
          </a:graphicData>
        </a:graphic>
      </p:graphicFrame>
    </p:spTree>
    <p:extLst>
      <p:ext uri="{BB962C8B-B14F-4D97-AF65-F5344CB8AC3E}">
        <p14:creationId xmlns:p14="http://schemas.microsoft.com/office/powerpoint/2010/main" val="1316387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2154"/>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p:txBody>
          <a:bodyPr/>
          <a:lstStyle/>
          <a:p>
            <a:endParaRPr lang="en-US" dirty="0"/>
          </a:p>
        </p:txBody>
      </p:sp>
      <p:pic>
        <p:nvPicPr>
          <p:cNvPr id="6" name="Content Placeholder 5"/>
          <p:cNvPicPr>
            <a:picLocks noGrp="1" noChangeAspect="1"/>
          </p:cNvPicPr>
          <p:nvPr>
            <p:ph idx="1"/>
          </p:nvPr>
        </p:nvPicPr>
        <p:blipFill rotWithShape="1">
          <a:blip r:embed="rId3"/>
          <a:srcRect l="1019"/>
          <a:stretch/>
        </p:blipFill>
        <p:spPr>
          <a:xfrm>
            <a:off x="485149" y="122602"/>
            <a:ext cx="4086851" cy="3850210"/>
          </a:xfrm>
          <a:prstGeom prst="rect">
            <a:avLst/>
          </a:prstGeom>
        </p:spPr>
      </p:pic>
      <p:sp>
        <p:nvSpPr>
          <p:cNvPr id="5" name="Tijdelijke aanduiding voor dianummer 4"/>
          <p:cNvSpPr>
            <a:spLocks noGrp="1"/>
          </p:cNvSpPr>
          <p:nvPr>
            <p:ph type="sldNum" sz="quarter" idx="12"/>
          </p:nvPr>
        </p:nvSpPr>
        <p:spPr/>
        <p:txBody>
          <a:bodyPr/>
          <a:lstStyle/>
          <a:p>
            <a:fld id="{B7CEC10D-CD46-426F-915E-6C78530279CB}" type="slidenum">
              <a:rPr lang="en-US" smtClean="0"/>
              <a:pPr/>
              <a:t>66</a:t>
            </a:fld>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9" name="Left Arrow 8"/>
          <p:cNvSpPr/>
          <p:nvPr/>
        </p:nvSpPr>
        <p:spPr>
          <a:xfrm>
            <a:off x="4751134" y="800822"/>
            <a:ext cx="523693" cy="477671"/>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445860" y="800979"/>
            <a:ext cx="2649127" cy="1200329"/>
          </a:xfrm>
          <a:prstGeom prst="rect">
            <a:avLst/>
          </a:prstGeom>
        </p:spPr>
        <p:txBody>
          <a:bodyPr wrap="square">
            <a:spAutoFit/>
          </a:bodyPr>
          <a:lstStyle/>
          <a:p>
            <a:r>
              <a:rPr lang="en-US" dirty="0"/>
              <a:t>Extract-Transform-Load (ETL) tasks to store </a:t>
            </a:r>
            <a:r>
              <a:rPr lang="en-US" dirty="0" smtClean="0"/>
              <a:t>and structure diverse </a:t>
            </a:r>
            <a:r>
              <a:rPr lang="en-US" dirty="0"/>
              <a:t>data from many sources</a:t>
            </a:r>
          </a:p>
        </p:txBody>
      </p:sp>
      <p:sp>
        <p:nvSpPr>
          <p:cNvPr id="11" name="Rectangle 10"/>
          <p:cNvSpPr/>
          <p:nvPr/>
        </p:nvSpPr>
        <p:spPr>
          <a:xfrm>
            <a:off x="274195" y="4086624"/>
            <a:ext cx="8595610" cy="584775"/>
          </a:xfrm>
          <a:prstGeom prst="rect">
            <a:avLst/>
          </a:prstGeom>
        </p:spPr>
        <p:txBody>
          <a:bodyPr wrap="square">
            <a:spAutoFit/>
          </a:bodyPr>
          <a:lstStyle/>
          <a:p>
            <a:pPr marL="914400" indent="-914400"/>
            <a:r>
              <a:rPr lang="en-US" sz="1600" dirty="0" smtClean="0"/>
              <a:t>Reference: B</a:t>
            </a:r>
            <a:r>
              <a:rPr lang="en-US" sz="1600" dirty="0"/>
              <a:t>. </a:t>
            </a:r>
            <a:r>
              <a:rPr lang="en-US" sz="1600" dirty="0" err="1"/>
              <a:t>Enkhtaivan</a:t>
            </a:r>
            <a:r>
              <a:rPr lang="en-US" sz="1600" dirty="0"/>
              <a:t>. DIPPA : Data integration platform for precision agriculture, Eindhoven University of Technology, </a:t>
            </a:r>
            <a:r>
              <a:rPr lang="en-US" sz="1600" dirty="0" err="1"/>
              <a:t>PDEng</a:t>
            </a:r>
            <a:r>
              <a:rPr lang="en-US" sz="1600" dirty="0"/>
              <a:t> Thesis, October 2018.</a:t>
            </a:r>
          </a:p>
        </p:txBody>
      </p:sp>
      <p:sp>
        <p:nvSpPr>
          <p:cNvPr id="12" name="TextBox 11"/>
          <p:cNvSpPr txBox="1"/>
          <p:nvPr/>
        </p:nvSpPr>
        <p:spPr>
          <a:xfrm>
            <a:off x="4749017" y="2120636"/>
            <a:ext cx="4042812" cy="923330"/>
          </a:xfrm>
          <a:prstGeom prst="rect">
            <a:avLst/>
          </a:prstGeom>
          <a:noFill/>
        </p:spPr>
        <p:txBody>
          <a:bodyPr wrap="square" rtlCol="0">
            <a:spAutoFit/>
          </a:bodyPr>
          <a:lstStyle/>
          <a:p>
            <a:r>
              <a:rPr lang="en-US" dirty="0" smtClean="0">
                <a:solidFill>
                  <a:srgbClr val="FF0000"/>
                </a:solidFill>
              </a:rPr>
              <a:t>Creating </a:t>
            </a:r>
            <a:r>
              <a:rPr lang="en-US" dirty="0">
                <a:solidFill>
                  <a:srgbClr val="FF0000"/>
                </a:solidFill>
              </a:rPr>
              <a:t>ETL tasks </a:t>
            </a:r>
            <a:r>
              <a:rPr lang="en-US" dirty="0" smtClean="0">
                <a:solidFill>
                  <a:srgbClr val="FF0000"/>
                </a:solidFill>
              </a:rPr>
              <a:t>needs </a:t>
            </a:r>
            <a:r>
              <a:rPr lang="en-US" dirty="0">
                <a:solidFill>
                  <a:srgbClr val="FF0000"/>
                </a:solidFill>
              </a:rPr>
              <a:t>solid knowledge of data sources and internal database schemas in </a:t>
            </a:r>
            <a:r>
              <a:rPr lang="en-US" dirty="0" smtClean="0">
                <a:solidFill>
                  <a:srgbClr val="FF0000"/>
                </a:solidFill>
              </a:rPr>
              <a:t>DIPPA.</a:t>
            </a:r>
            <a:endParaRPr lang="en-US" dirty="0">
              <a:solidFill>
                <a:srgbClr val="FF0000"/>
              </a:solidFill>
            </a:endParaRPr>
          </a:p>
        </p:txBody>
      </p:sp>
    </p:spTree>
    <p:extLst>
      <p:ext uri="{BB962C8B-B14F-4D97-AF65-F5344CB8AC3E}">
        <p14:creationId xmlns:p14="http://schemas.microsoft.com/office/powerpoint/2010/main" val="3732180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0" y="318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2000" y="287719"/>
            <a:ext cx="7923213" cy="394448"/>
          </a:xfrm>
        </p:spPr>
        <p:txBody>
          <a:bodyPr/>
          <a:lstStyle/>
          <a:p>
            <a:r>
              <a:rPr lang="en-US" dirty="0" smtClean="0"/>
              <a:t>Services-Functional Requirement Matrix</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67</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11" name="Content Placeholder 10"/>
          <p:cNvPicPr>
            <a:picLocks noGrp="1" noChangeAspect="1"/>
          </p:cNvPicPr>
          <p:nvPr>
            <p:ph idx="1"/>
          </p:nvPr>
        </p:nvPicPr>
        <p:blipFill>
          <a:blip r:embed="rId4"/>
          <a:stretch>
            <a:fillRect/>
          </a:stretch>
        </p:blipFill>
        <p:spPr>
          <a:xfrm>
            <a:off x="1466850" y="1361154"/>
            <a:ext cx="6210300" cy="2962275"/>
          </a:xfrm>
          <a:prstGeom prst="rect">
            <a:avLst/>
          </a:prstGeom>
        </p:spPr>
      </p:pic>
    </p:spTree>
    <p:extLst>
      <p:ext uri="{BB962C8B-B14F-4D97-AF65-F5344CB8AC3E}">
        <p14:creationId xmlns:p14="http://schemas.microsoft.com/office/powerpoint/2010/main" val="1491160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dirty="0" smtClean="0"/>
              <a:t>Use Cases</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68</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11" name="Content Placeholder 10"/>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4353493" y="226540"/>
            <a:ext cx="4402841" cy="4343007"/>
          </a:xfrm>
          <a:ln>
            <a:solidFill>
              <a:schemeClr val="tx1"/>
            </a:solidFill>
          </a:ln>
        </p:spPr>
      </p:pic>
      <p:sp>
        <p:nvSpPr>
          <p:cNvPr id="12" name="TextBox 11"/>
          <p:cNvSpPr txBox="1"/>
          <p:nvPr/>
        </p:nvSpPr>
        <p:spPr>
          <a:xfrm>
            <a:off x="358384" y="1045714"/>
            <a:ext cx="3783225" cy="1754326"/>
          </a:xfrm>
          <a:prstGeom prst="rect">
            <a:avLst/>
          </a:prstGeom>
          <a:noFill/>
        </p:spPr>
        <p:txBody>
          <a:bodyPr wrap="square" rtlCol="0">
            <a:spAutoFit/>
          </a:bodyPr>
          <a:lstStyle/>
          <a:p>
            <a:r>
              <a:rPr lang="en-US" dirty="0" smtClean="0"/>
              <a:t>Main use cases for the software system:</a:t>
            </a:r>
          </a:p>
          <a:p>
            <a:pPr marL="285750" indent="-285750">
              <a:buFont typeface="Arial" panose="020B0604020202020204" pitchFamily="34" charset="0"/>
              <a:buChar char="•"/>
            </a:pPr>
            <a:r>
              <a:rPr lang="en-US" dirty="0" smtClean="0"/>
              <a:t>View farm data</a:t>
            </a:r>
          </a:p>
          <a:p>
            <a:pPr marL="285750" indent="-285750">
              <a:buFont typeface="Arial" panose="020B0604020202020204" pitchFamily="34" charset="0"/>
              <a:buChar char="•"/>
            </a:pPr>
            <a:r>
              <a:rPr lang="en-US" dirty="0" smtClean="0"/>
              <a:t>Download farm data</a:t>
            </a:r>
          </a:p>
          <a:p>
            <a:pPr marL="285750" indent="-285750">
              <a:buFont typeface="Arial" panose="020B0604020202020204" pitchFamily="34" charset="0"/>
              <a:buChar char="•"/>
            </a:pPr>
            <a:r>
              <a:rPr lang="en-US" dirty="0" smtClean="0"/>
              <a:t>Upload sensing data</a:t>
            </a:r>
          </a:p>
          <a:p>
            <a:pPr marL="285750" indent="-285750">
              <a:buFont typeface="Arial" panose="020B0604020202020204" pitchFamily="34" charset="0"/>
              <a:buChar char="•"/>
            </a:pPr>
            <a:r>
              <a:rPr lang="en-US" dirty="0" smtClean="0"/>
              <a:t>Manage farm</a:t>
            </a:r>
            <a:endParaRPr lang="en-US" dirty="0"/>
          </a:p>
        </p:txBody>
      </p:sp>
    </p:spTree>
    <p:extLst>
      <p:ext uri="{BB962C8B-B14F-4D97-AF65-F5344CB8AC3E}">
        <p14:creationId xmlns:p14="http://schemas.microsoft.com/office/powerpoint/2010/main" val="73140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p:txBody>
          <a:bodyPr/>
          <a:lstStyle/>
          <a:p>
            <a:r>
              <a:rPr lang="en-US" dirty="0" smtClean="0"/>
              <a:t>Structuring Data for Information Discovery</a:t>
            </a:r>
            <a:endParaRPr lang="en-US" dirty="0"/>
          </a:p>
        </p:txBody>
      </p:sp>
      <p:sp>
        <p:nvSpPr>
          <p:cNvPr id="3" name="Tijdelijke aanduiding voor inhoud 2"/>
          <p:cNvSpPr>
            <a:spLocks noGrp="1"/>
          </p:cNvSpPr>
          <p:nvPr>
            <p:ph idx="1"/>
          </p:nvPr>
        </p:nvSpPr>
        <p:spPr>
          <a:xfrm>
            <a:off x="610100" y="1260000"/>
            <a:ext cx="8206354" cy="3310413"/>
          </a:xfrm>
        </p:spPr>
        <p:txBody>
          <a:bodyPr/>
          <a:lstStyle/>
          <a:p>
            <a:pPr marL="2574925" lvl="0" indent="-2574925" defTabSz="914400">
              <a:spcBef>
                <a:spcPts val="0"/>
              </a:spcBef>
              <a:spcAft>
                <a:spcPts val="0"/>
              </a:spcAft>
              <a:defRPr/>
            </a:pPr>
            <a:r>
              <a:rPr lang="en-US" sz="1950" dirty="0" smtClean="0">
                <a:solidFill>
                  <a:schemeClr val="tx1"/>
                </a:solidFill>
              </a:rPr>
              <a:t>Information discovery </a:t>
            </a:r>
            <a:r>
              <a:rPr lang="en-US" sz="1950" dirty="0" smtClean="0">
                <a:solidFill>
                  <a:schemeClr val="tx1"/>
                </a:solidFill>
                <a:sym typeface="Wingdings" panose="05000000000000000000" pitchFamily="2" charset="2"/>
              </a:rPr>
              <a:t> n</a:t>
            </a:r>
            <a:r>
              <a:rPr lang="en-US" sz="1950" dirty="0" smtClean="0">
                <a:solidFill>
                  <a:schemeClr val="tx1"/>
                </a:solidFill>
              </a:rPr>
              <a:t>eed to find data efficiently</a:t>
            </a:r>
          </a:p>
          <a:p>
            <a:pPr marL="2574925" lvl="0" indent="-2574925" defTabSz="914400">
              <a:spcBef>
                <a:spcPts val="0"/>
              </a:spcBef>
              <a:spcAft>
                <a:spcPts val="0"/>
              </a:spcAft>
              <a:defRPr/>
            </a:pPr>
            <a:endParaRPr lang="en-US" sz="1950" b="1" dirty="0" smtClean="0">
              <a:solidFill>
                <a:schemeClr val="tx1"/>
              </a:solidFill>
            </a:endParaRPr>
          </a:p>
          <a:p>
            <a:pPr lvl="0" defTabSz="914400">
              <a:spcBef>
                <a:spcPts val="0"/>
              </a:spcBef>
              <a:spcAft>
                <a:spcPts val="0"/>
              </a:spcAft>
              <a:defRPr/>
            </a:pPr>
            <a:r>
              <a:rPr lang="en-US" sz="1950" dirty="0" smtClean="0">
                <a:solidFill>
                  <a:schemeClr val="tx1"/>
                </a:solidFill>
              </a:rPr>
              <a:t>Options:</a:t>
            </a:r>
          </a:p>
          <a:p>
            <a:pPr marL="342900" lvl="0" indent="-342900" defTabSz="914400">
              <a:spcBef>
                <a:spcPts val="0"/>
              </a:spcBef>
              <a:spcAft>
                <a:spcPts val="0"/>
              </a:spcAft>
              <a:buFont typeface="Arial" panose="020B0604020202020204" pitchFamily="34" charset="0"/>
              <a:buChar char="•"/>
              <a:defRPr/>
            </a:pPr>
            <a:r>
              <a:rPr lang="en-US" sz="1950" b="1" dirty="0" smtClean="0">
                <a:solidFill>
                  <a:schemeClr val="tx1"/>
                </a:solidFill>
              </a:rPr>
              <a:t>Storing sensing data </a:t>
            </a:r>
            <a:r>
              <a:rPr lang="en-US" sz="1950" b="1" dirty="0">
                <a:solidFill>
                  <a:schemeClr val="tx1"/>
                </a:solidFill>
              </a:rPr>
              <a:t>as raw </a:t>
            </a:r>
            <a:r>
              <a:rPr lang="en-US" sz="1950" b="1" dirty="0" smtClean="0">
                <a:solidFill>
                  <a:schemeClr val="tx1"/>
                </a:solidFill>
              </a:rPr>
              <a:t>data in file system</a:t>
            </a:r>
          </a:p>
          <a:p>
            <a:pPr marL="344488" lvl="0" defTabSz="914400">
              <a:spcBef>
                <a:spcPts val="0"/>
              </a:spcBef>
              <a:spcAft>
                <a:spcPts val="0"/>
              </a:spcAft>
              <a:defRPr/>
            </a:pPr>
            <a:r>
              <a:rPr lang="en-US" sz="1950" dirty="0" smtClean="0">
                <a:solidFill>
                  <a:schemeClr val="tx2"/>
                </a:solidFill>
              </a:rPr>
              <a:t>Difficult </a:t>
            </a:r>
            <a:r>
              <a:rPr lang="en-US" sz="1950" dirty="0">
                <a:solidFill>
                  <a:schemeClr val="tx2"/>
                </a:solidFill>
              </a:rPr>
              <a:t>to find particular data </a:t>
            </a:r>
            <a:r>
              <a:rPr lang="en-US" sz="1950" dirty="0" smtClean="0">
                <a:solidFill>
                  <a:schemeClr val="tx2"/>
                </a:solidFill>
              </a:rPr>
              <a:t>contained in </a:t>
            </a:r>
            <a:r>
              <a:rPr lang="en-US" sz="1950" dirty="0">
                <a:solidFill>
                  <a:schemeClr val="tx2"/>
                </a:solidFill>
              </a:rPr>
              <a:t>the </a:t>
            </a:r>
            <a:r>
              <a:rPr lang="en-US" sz="1950" dirty="0" smtClean="0">
                <a:solidFill>
                  <a:schemeClr val="tx2"/>
                </a:solidFill>
              </a:rPr>
              <a:t>files</a:t>
            </a:r>
          </a:p>
          <a:p>
            <a:pPr marL="344488" lvl="0" defTabSz="914400">
              <a:spcBef>
                <a:spcPts val="0"/>
              </a:spcBef>
              <a:spcAft>
                <a:spcPts val="0"/>
              </a:spcAft>
              <a:defRPr/>
            </a:pPr>
            <a:endParaRPr lang="en-US" sz="1950" dirty="0" smtClean="0">
              <a:solidFill>
                <a:schemeClr val="tx1"/>
              </a:solidFill>
            </a:endParaRPr>
          </a:p>
          <a:p>
            <a:pPr marL="342900" lvl="0" indent="-342900" defTabSz="914400">
              <a:spcBef>
                <a:spcPts val="0"/>
              </a:spcBef>
              <a:spcAft>
                <a:spcPts val="0"/>
              </a:spcAft>
              <a:buFont typeface="Arial" panose="020B0604020202020204" pitchFamily="34" charset="0"/>
              <a:buChar char="•"/>
              <a:defRPr/>
            </a:pPr>
            <a:r>
              <a:rPr lang="en-US" sz="1950" b="1" dirty="0" smtClean="0">
                <a:solidFill>
                  <a:schemeClr val="tx1"/>
                </a:solidFill>
                <a:sym typeface="Wingdings" panose="05000000000000000000" pitchFamily="2" charset="2"/>
              </a:rPr>
              <a:t>Storing and structuring the data in database</a:t>
            </a:r>
          </a:p>
          <a:p>
            <a:pPr marL="344488" lvl="0" defTabSz="914400">
              <a:spcBef>
                <a:spcPts val="0"/>
              </a:spcBef>
              <a:spcAft>
                <a:spcPts val="0"/>
              </a:spcAft>
              <a:defRPr/>
            </a:pPr>
            <a:r>
              <a:rPr lang="en-US" sz="1950" dirty="0" smtClean="0">
                <a:solidFill>
                  <a:schemeClr val="accent5">
                    <a:lumMod val="75000"/>
                  </a:schemeClr>
                </a:solidFill>
              </a:rPr>
              <a:t>Required data can be queried efficiently</a:t>
            </a:r>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69</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Tree>
    <p:extLst>
      <p:ext uri="{BB962C8B-B14F-4D97-AF65-F5344CB8AC3E}">
        <p14:creationId xmlns:p14="http://schemas.microsoft.com/office/powerpoint/2010/main" val="2224788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1681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10100" y="725352"/>
            <a:ext cx="7922712" cy="3845061"/>
          </a:xfrm>
        </p:spPr>
        <p:txBody>
          <a:bodyPr/>
          <a:lstStyle/>
          <a:p>
            <a:pPr>
              <a:spcBef>
                <a:spcPts val="0"/>
              </a:spcBef>
              <a:spcAft>
                <a:spcPts val="0"/>
              </a:spcAft>
            </a:pPr>
            <a:r>
              <a:rPr lang="en-US" sz="1600" dirty="0" smtClean="0">
                <a:solidFill>
                  <a:schemeClr val="tx1"/>
                </a:solidFill>
              </a:rPr>
              <a:t>A concept in Agriculture Technology (</a:t>
            </a:r>
            <a:r>
              <a:rPr lang="en-US" sz="1600" dirty="0" err="1" smtClean="0">
                <a:solidFill>
                  <a:schemeClr val="tx1"/>
                </a:solidFill>
              </a:rPr>
              <a:t>AgTech</a:t>
            </a:r>
            <a:r>
              <a:rPr lang="en-US" sz="1600" dirty="0" smtClean="0">
                <a:solidFill>
                  <a:schemeClr val="tx1"/>
                </a:solidFill>
              </a:rPr>
              <a:t>) that involves </a:t>
            </a:r>
          </a:p>
          <a:p>
            <a:pPr>
              <a:spcBef>
                <a:spcPts val="0"/>
              </a:spcBef>
              <a:spcAft>
                <a:spcPts val="0"/>
              </a:spcAft>
            </a:pPr>
            <a:r>
              <a:rPr lang="en-US" sz="1600" b="1" dirty="0" smtClean="0">
                <a:solidFill>
                  <a:schemeClr val="tx1"/>
                </a:solidFill>
              </a:rPr>
              <a:t>observation</a:t>
            </a:r>
            <a:r>
              <a:rPr lang="en-US" sz="1600" dirty="0" smtClean="0">
                <a:solidFill>
                  <a:schemeClr val="tx1"/>
                </a:solidFill>
              </a:rPr>
              <a:t>, </a:t>
            </a:r>
            <a:r>
              <a:rPr lang="en-US" sz="1600" b="1" dirty="0" smtClean="0">
                <a:solidFill>
                  <a:schemeClr val="tx1"/>
                </a:solidFill>
              </a:rPr>
              <a:t>measurement</a:t>
            </a:r>
            <a:r>
              <a:rPr lang="en-US" sz="1600" dirty="0" smtClean="0">
                <a:solidFill>
                  <a:schemeClr val="tx1"/>
                </a:solidFill>
              </a:rPr>
              <a:t>, and </a:t>
            </a:r>
            <a:r>
              <a:rPr lang="en-US" sz="1600" b="1" dirty="0" smtClean="0">
                <a:solidFill>
                  <a:schemeClr val="tx1"/>
                </a:solidFill>
              </a:rPr>
              <a:t>take proper actions </a:t>
            </a:r>
            <a:r>
              <a:rPr lang="en-US" sz="1600" dirty="0" smtClean="0">
                <a:solidFill>
                  <a:schemeClr val="tx1"/>
                </a:solidFill>
              </a:rPr>
              <a:t>in order to:</a:t>
            </a:r>
          </a:p>
          <a:p>
            <a:pPr>
              <a:spcBef>
                <a:spcPts val="0"/>
              </a:spcBef>
              <a:spcAft>
                <a:spcPts val="0"/>
              </a:spcAft>
            </a:pPr>
            <a:endParaRPr lang="en-US" sz="1600" dirty="0" smtClean="0">
              <a:solidFill>
                <a:schemeClr val="tx1"/>
              </a:solidFill>
            </a:endParaRPr>
          </a:p>
          <a:p>
            <a:pPr marL="342900" indent="-342900">
              <a:spcBef>
                <a:spcPts val="0"/>
              </a:spcBef>
              <a:spcAft>
                <a:spcPts val="0"/>
              </a:spcAft>
              <a:buFont typeface="Arial" panose="020B0604020202020204" pitchFamily="34" charset="0"/>
              <a:buChar char="•"/>
            </a:pPr>
            <a:r>
              <a:rPr lang="en-US" sz="1600" dirty="0" smtClean="0">
                <a:solidFill>
                  <a:schemeClr val="tx1"/>
                </a:solidFill>
              </a:rPr>
              <a:t>optimize productivity</a:t>
            </a:r>
            <a:endParaRPr lang="en-US" sz="1600" dirty="0">
              <a:solidFill>
                <a:schemeClr val="tx1"/>
              </a:solidFill>
            </a:endParaRPr>
          </a:p>
          <a:p>
            <a:pPr marL="342900" indent="-342900">
              <a:spcBef>
                <a:spcPts val="0"/>
              </a:spcBef>
              <a:spcAft>
                <a:spcPts val="0"/>
              </a:spcAft>
              <a:buFont typeface="Arial" panose="020B0604020202020204" pitchFamily="34" charset="0"/>
              <a:buChar char="•"/>
            </a:pPr>
            <a:r>
              <a:rPr lang="en-US" sz="1600" dirty="0" smtClean="0">
                <a:solidFill>
                  <a:schemeClr val="tx1"/>
                </a:solidFill>
              </a:rPr>
              <a:t>reduce production costs</a:t>
            </a:r>
          </a:p>
          <a:p>
            <a:pPr marL="342900" indent="-342900">
              <a:spcBef>
                <a:spcPts val="0"/>
              </a:spcBef>
              <a:spcAft>
                <a:spcPts val="0"/>
              </a:spcAft>
              <a:buFont typeface="Arial" panose="020B0604020202020204" pitchFamily="34" charset="0"/>
              <a:buChar char="•"/>
            </a:pPr>
            <a:r>
              <a:rPr lang="en-US" sz="1600" dirty="0" smtClean="0">
                <a:solidFill>
                  <a:schemeClr val="tx1"/>
                </a:solidFill>
              </a:rPr>
              <a:t>decrease environmental risks</a:t>
            </a:r>
          </a:p>
          <a:p>
            <a:pPr algn="ctr">
              <a:spcBef>
                <a:spcPts val="0"/>
              </a:spcBef>
              <a:spcAft>
                <a:spcPts val="0"/>
              </a:spcAft>
            </a:pPr>
            <a:endParaRPr lang="en-US" sz="2400" dirty="0" smtClean="0"/>
          </a:p>
          <a:p>
            <a:pPr algn="ctr">
              <a:spcBef>
                <a:spcPts val="0"/>
              </a:spcBef>
              <a:spcAft>
                <a:spcPts val="0"/>
              </a:spcAft>
            </a:pPr>
            <a:endParaRPr lang="en-US" sz="2400" dirty="0" smtClean="0"/>
          </a:p>
          <a:p>
            <a:pPr algn="ctr">
              <a:spcBef>
                <a:spcPts val="0"/>
              </a:spcBef>
              <a:spcAft>
                <a:spcPts val="0"/>
              </a:spcAft>
            </a:pPr>
            <a:endParaRPr lang="en-US" sz="2400" dirty="0" smtClean="0"/>
          </a:p>
          <a:p>
            <a:pPr algn="ctr">
              <a:spcBef>
                <a:spcPts val="0"/>
              </a:spcBef>
              <a:spcAft>
                <a:spcPts val="0"/>
              </a:spcAft>
            </a:pPr>
            <a:endParaRPr lang="en-US" sz="1400" dirty="0" smtClean="0"/>
          </a:p>
          <a:p>
            <a:pPr algn="ctr">
              <a:spcBef>
                <a:spcPts val="0"/>
              </a:spcBef>
              <a:spcAft>
                <a:spcPts val="0"/>
              </a:spcAft>
            </a:pPr>
            <a:endParaRPr lang="en-US" sz="1400" dirty="0" smtClean="0"/>
          </a:p>
          <a:p>
            <a:pPr algn="ctr">
              <a:spcBef>
                <a:spcPts val="0"/>
              </a:spcBef>
              <a:spcAft>
                <a:spcPts val="0"/>
              </a:spcAft>
            </a:pPr>
            <a:endParaRPr lang="en-US" sz="1400" dirty="0" smtClean="0"/>
          </a:p>
          <a:p>
            <a:pPr algn="ctr">
              <a:spcBef>
                <a:spcPts val="0"/>
              </a:spcBef>
              <a:spcAft>
                <a:spcPts val="0"/>
              </a:spcAft>
            </a:pPr>
            <a:endParaRPr lang="en-US" sz="1400" dirty="0"/>
          </a:p>
          <a:p>
            <a:pPr algn="ctr">
              <a:spcBef>
                <a:spcPts val="0"/>
              </a:spcBef>
              <a:spcAft>
                <a:spcPts val="0"/>
              </a:spcAft>
            </a:pPr>
            <a:endParaRPr lang="en-US" sz="1400" dirty="0"/>
          </a:p>
          <a:p>
            <a:pPr>
              <a:spcBef>
                <a:spcPts val="0"/>
              </a:spcBef>
              <a:spcAft>
                <a:spcPts val="0"/>
              </a:spcAft>
            </a:pPr>
            <a:r>
              <a:rPr lang="en-US" sz="1200" dirty="0" smtClean="0">
                <a:solidFill>
                  <a:schemeClr val="accent3"/>
                </a:solidFill>
                <a:hlinkClick r:id="rId2"/>
              </a:rPr>
              <a:t>https</a:t>
            </a:r>
            <a:r>
              <a:rPr lang="en-US" sz="1200" dirty="0">
                <a:solidFill>
                  <a:schemeClr val="accent3"/>
                </a:solidFill>
                <a:hlinkClick r:id="rId2"/>
              </a:rPr>
              <a:t>://eos.com/blog/precision-agriculture-from-concept-to-practice/</a:t>
            </a:r>
            <a:endParaRPr lang="en-US" sz="1200" dirty="0" smtClean="0">
              <a:solidFill>
                <a:schemeClr val="accent3"/>
              </a:solidFill>
            </a:endParaRPr>
          </a:p>
        </p:txBody>
      </p:sp>
      <p:sp>
        <p:nvSpPr>
          <p:cNvPr id="5" name="Slide Number Placeholder 4"/>
          <p:cNvSpPr>
            <a:spLocks noGrp="1"/>
          </p:cNvSpPr>
          <p:nvPr>
            <p:ph type="sldNum" sz="quarter" idx="12"/>
          </p:nvPr>
        </p:nvSpPr>
        <p:spPr/>
        <p:txBody>
          <a:bodyPr/>
          <a:lstStyle/>
          <a:p>
            <a:fld id="{B7CEC10D-CD46-426F-915E-6C78530279CB}" type="slidenum">
              <a:rPr lang="en-US" smtClean="0"/>
              <a:t>7</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8" name="Up Arrow 7"/>
          <p:cNvSpPr/>
          <p:nvPr/>
        </p:nvSpPr>
        <p:spPr>
          <a:xfrm>
            <a:off x="3209590" y="2725494"/>
            <a:ext cx="285750" cy="552470"/>
          </a:xfrm>
          <a:prstGeom prst="upArrow">
            <a:avLst>
              <a:gd name="adj1" fmla="val 36666"/>
              <a:gd name="adj2" fmla="val 76667"/>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9" name="Up Arrow 8"/>
          <p:cNvSpPr/>
          <p:nvPr/>
        </p:nvSpPr>
        <p:spPr>
          <a:xfrm flipV="1">
            <a:off x="4325046" y="2725494"/>
            <a:ext cx="285750" cy="552470"/>
          </a:xfrm>
          <a:prstGeom prst="upArrow">
            <a:avLst>
              <a:gd name="adj1" fmla="val 36666"/>
              <a:gd name="adj2" fmla="val 76667"/>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0" name="Up Arrow 9"/>
          <p:cNvSpPr/>
          <p:nvPr/>
        </p:nvSpPr>
        <p:spPr>
          <a:xfrm flipV="1">
            <a:off x="5487746" y="2741635"/>
            <a:ext cx="285750" cy="552470"/>
          </a:xfrm>
          <a:prstGeom prst="upArrow">
            <a:avLst>
              <a:gd name="adj1" fmla="val 36666"/>
              <a:gd name="adj2" fmla="val 76667"/>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
        <p:nvSpPr>
          <p:cNvPr id="11" name="TextBox 10"/>
          <p:cNvSpPr txBox="1"/>
          <p:nvPr/>
        </p:nvSpPr>
        <p:spPr>
          <a:xfrm>
            <a:off x="2738444" y="3239664"/>
            <a:ext cx="1311065" cy="369332"/>
          </a:xfrm>
          <a:prstGeom prst="rect">
            <a:avLst/>
          </a:prstGeom>
          <a:noFill/>
        </p:spPr>
        <p:txBody>
          <a:bodyPr wrap="none" rtlCol="0">
            <a:spAutoFit/>
          </a:bodyPr>
          <a:lstStyle/>
          <a:p>
            <a:r>
              <a:rPr lang="en-US" dirty="0" smtClean="0">
                <a:solidFill>
                  <a:schemeClr val="accent5">
                    <a:lumMod val="50000"/>
                  </a:schemeClr>
                </a:solidFill>
              </a:rPr>
              <a:t>Productivity</a:t>
            </a:r>
            <a:endParaRPr lang="en-US" dirty="0">
              <a:solidFill>
                <a:schemeClr val="accent5">
                  <a:lumMod val="50000"/>
                </a:schemeClr>
              </a:solidFill>
            </a:endParaRPr>
          </a:p>
        </p:txBody>
      </p:sp>
      <p:sp>
        <p:nvSpPr>
          <p:cNvPr id="12" name="TextBox 11"/>
          <p:cNvSpPr txBox="1"/>
          <p:nvPr/>
        </p:nvSpPr>
        <p:spPr>
          <a:xfrm>
            <a:off x="4164951" y="3232937"/>
            <a:ext cx="683842" cy="369332"/>
          </a:xfrm>
          <a:prstGeom prst="rect">
            <a:avLst/>
          </a:prstGeom>
          <a:noFill/>
        </p:spPr>
        <p:txBody>
          <a:bodyPr wrap="none" rtlCol="0">
            <a:spAutoFit/>
          </a:bodyPr>
          <a:lstStyle/>
          <a:p>
            <a:r>
              <a:rPr lang="en-US" dirty="0" smtClean="0">
                <a:solidFill>
                  <a:schemeClr val="tx2"/>
                </a:solidFill>
              </a:rPr>
              <a:t>Costs</a:t>
            </a:r>
            <a:endParaRPr lang="en-US" dirty="0">
              <a:solidFill>
                <a:schemeClr val="tx2"/>
              </a:solidFill>
            </a:endParaRPr>
          </a:p>
        </p:txBody>
      </p:sp>
      <p:sp>
        <p:nvSpPr>
          <p:cNvPr id="13" name="TextBox 12"/>
          <p:cNvSpPr txBox="1"/>
          <p:nvPr/>
        </p:nvSpPr>
        <p:spPr>
          <a:xfrm>
            <a:off x="4914963" y="3210681"/>
            <a:ext cx="1549142" cy="646331"/>
          </a:xfrm>
          <a:prstGeom prst="rect">
            <a:avLst/>
          </a:prstGeom>
          <a:noFill/>
        </p:spPr>
        <p:txBody>
          <a:bodyPr wrap="none" rtlCol="0">
            <a:spAutoFit/>
          </a:bodyPr>
          <a:lstStyle/>
          <a:p>
            <a:pPr algn="ctr"/>
            <a:r>
              <a:rPr lang="en-US" dirty="0" smtClean="0">
                <a:solidFill>
                  <a:schemeClr val="tx2"/>
                </a:solidFill>
              </a:rPr>
              <a:t>Environmental</a:t>
            </a:r>
          </a:p>
          <a:p>
            <a:pPr algn="ctr"/>
            <a:r>
              <a:rPr lang="en-US" dirty="0" smtClean="0">
                <a:solidFill>
                  <a:schemeClr val="tx2"/>
                </a:solidFill>
              </a:rPr>
              <a:t>risks</a:t>
            </a:r>
            <a:endParaRPr lang="en-US" dirty="0">
              <a:solidFill>
                <a:schemeClr val="tx2"/>
              </a:solidFill>
            </a:endParaRPr>
          </a:p>
        </p:txBody>
      </p:sp>
      <p:sp>
        <p:nvSpPr>
          <p:cNvPr id="14" name="Rectangle 13"/>
          <p:cNvSpPr/>
          <p:nvPr/>
        </p:nvSpPr>
        <p:spPr>
          <a:xfrm>
            <a:off x="592682" y="969843"/>
            <a:ext cx="4414746" cy="295185"/>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Precision Agriculture</a:t>
            </a:r>
            <a:endParaRPr lang="en-US" dirty="0"/>
          </a:p>
        </p:txBody>
      </p:sp>
    </p:spTree>
    <p:extLst>
      <p:ext uri="{BB962C8B-B14F-4D97-AF65-F5344CB8AC3E}">
        <p14:creationId xmlns:p14="http://schemas.microsoft.com/office/powerpoint/2010/main" val="1465132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p:bldP spid="12" grpId="0"/>
      <p:bldP spid="13" grpId="0"/>
      <p:bldP spid="14"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1999" y="308254"/>
            <a:ext cx="7923213" cy="394448"/>
          </a:xfrm>
        </p:spPr>
        <p:txBody>
          <a:bodyPr/>
          <a:lstStyle/>
          <a:p>
            <a:r>
              <a:rPr lang="en-US" dirty="0" smtClean="0"/>
              <a:t>Domain Model</a:t>
            </a:r>
            <a:endParaRPr lang="en-US" dirty="0"/>
          </a:p>
        </p:txBody>
      </p:sp>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61370" y="711987"/>
            <a:ext cx="5424470" cy="3960813"/>
          </a:xfrm>
        </p:spPr>
      </p:pic>
      <p:sp>
        <p:nvSpPr>
          <p:cNvPr id="5" name="Tijdelijke aanduiding voor dianummer 4"/>
          <p:cNvSpPr>
            <a:spLocks noGrp="1"/>
          </p:cNvSpPr>
          <p:nvPr>
            <p:ph type="sldNum" sz="quarter" idx="12"/>
          </p:nvPr>
        </p:nvSpPr>
        <p:spPr/>
        <p:txBody>
          <a:bodyPr/>
          <a:lstStyle/>
          <a:p>
            <a:fld id="{B7CEC10D-CD46-426F-915E-6C78530279CB}" type="slidenum">
              <a:rPr lang="en-US" smtClean="0"/>
              <a:pPr/>
              <a:t>70</a:t>
            </a:fld>
            <a:endParaRPr lang="en-US" dirty="0"/>
          </a:p>
        </p:txBody>
      </p:sp>
      <p:pic>
        <p:nvPicPr>
          <p:cNvPr id="8" name="Picture 7"/>
          <p:cNvPicPr>
            <a:picLocks noChangeAspect="1"/>
          </p:cNvPicPr>
          <p:nvPr/>
        </p:nvPicPr>
        <p:blipFill rotWithShape="1">
          <a:blip r:embed="rId4"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Tree>
    <p:extLst>
      <p:ext uri="{BB962C8B-B14F-4D97-AF65-F5344CB8AC3E}">
        <p14:creationId xmlns:p14="http://schemas.microsoft.com/office/powerpoint/2010/main" val="25969699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1999" y="308254"/>
            <a:ext cx="7923213" cy="394448"/>
          </a:xfrm>
        </p:spPr>
        <p:txBody>
          <a:bodyPr/>
          <a:lstStyle/>
          <a:p>
            <a:r>
              <a:rPr lang="en-US" dirty="0" smtClean="0"/>
              <a:t>Centralized vs Global Validation</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71</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3" name="Content Placeholder 2"/>
          <p:cNvSpPr>
            <a:spLocks noGrp="1"/>
          </p:cNvSpPr>
          <p:nvPr>
            <p:ph idx="1"/>
          </p:nvPr>
        </p:nvSpPr>
        <p:spPr/>
        <p:txBody>
          <a:bodyPr/>
          <a:lstStyle/>
          <a:p>
            <a:endParaRPr lang="en-US"/>
          </a:p>
        </p:txBody>
      </p:sp>
      <p:pic>
        <p:nvPicPr>
          <p:cNvPr id="6" name="Picture 5"/>
          <p:cNvPicPr>
            <a:picLocks noChangeAspect="1"/>
          </p:cNvPicPr>
          <p:nvPr/>
        </p:nvPicPr>
        <p:blipFill>
          <a:blip r:embed="rId4"/>
          <a:stretch>
            <a:fillRect/>
          </a:stretch>
        </p:blipFill>
        <p:spPr>
          <a:xfrm>
            <a:off x="523962" y="1273971"/>
            <a:ext cx="8094987" cy="2384452"/>
          </a:xfrm>
          <a:prstGeom prst="rect">
            <a:avLst/>
          </a:prstGeom>
        </p:spPr>
      </p:pic>
    </p:spTree>
    <p:extLst>
      <p:ext uri="{BB962C8B-B14F-4D97-AF65-F5344CB8AC3E}">
        <p14:creationId xmlns:p14="http://schemas.microsoft.com/office/powerpoint/2010/main" val="2845831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1999" y="308254"/>
            <a:ext cx="7923213" cy="394448"/>
          </a:xfrm>
        </p:spPr>
        <p:txBody>
          <a:bodyPr/>
          <a:lstStyle/>
          <a:p>
            <a:r>
              <a:rPr lang="en-US" dirty="0" smtClean="0"/>
              <a:t>Data Models</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72</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4" name="Content Placeholder 3"/>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121017" y="1618245"/>
            <a:ext cx="3107152" cy="2038209"/>
          </a:xfrm>
          <a:ln>
            <a:solidFill>
              <a:schemeClr val="tx1"/>
            </a:solidFill>
          </a:ln>
        </p:spPr>
      </p:pic>
      <p:pic>
        <p:nvPicPr>
          <p:cNvPr id="9" name="Content Placeholder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19899" y="308254"/>
            <a:ext cx="2250398" cy="2083013"/>
          </a:xfrm>
          <a:prstGeom prst="rect">
            <a:avLst/>
          </a:prstGeom>
          <a:ln>
            <a:solidFill>
              <a:schemeClr val="tx1"/>
            </a:solidFill>
          </a:ln>
        </p:spPr>
      </p:pic>
      <p:sp>
        <p:nvSpPr>
          <p:cNvPr id="3" name="TextBox 2"/>
          <p:cNvSpPr txBox="1"/>
          <p:nvPr/>
        </p:nvSpPr>
        <p:spPr>
          <a:xfrm>
            <a:off x="802678" y="3617809"/>
            <a:ext cx="1743829" cy="369332"/>
          </a:xfrm>
          <a:prstGeom prst="rect">
            <a:avLst/>
          </a:prstGeom>
          <a:noFill/>
        </p:spPr>
        <p:txBody>
          <a:bodyPr wrap="square" rtlCol="0">
            <a:spAutoFit/>
          </a:bodyPr>
          <a:lstStyle/>
          <a:p>
            <a:r>
              <a:rPr lang="en-US" dirty="0" smtClean="0"/>
              <a:t>User data model</a:t>
            </a:r>
            <a:endParaRPr lang="en-US" dirty="0"/>
          </a:p>
        </p:txBody>
      </p:sp>
      <p:sp>
        <p:nvSpPr>
          <p:cNvPr id="10" name="TextBox 9"/>
          <p:cNvSpPr txBox="1"/>
          <p:nvPr/>
        </p:nvSpPr>
        <p:spPr>
          <a:xfrm>
            <a:off x="3662394" y="2452685"/>
            <a:ext cx="1929245" cy="369332"/>
          </a:xfrm>
          <a:prstGeom prst="rect">
            <a:avLst/>
          </a:prstGeom>
          <a:noFill/>
        </p:spPr>
        <p:txBody>
          <a:bodyPr wrap="square" rtlCol="0">
            <a:spAutoFit/>
          </a:bodyPr>
          <a:lstStyle/>
          <a:p>
            <a:r>
              <a:rPr lang="en-US" dirty="0" smtClean="0"/>
              <a:t>Farm data model</a:t>
            </a:r>
            <a:endParaRPr lang="en-US" dirty="0"/>
          </a:p>
        </p:txBody>
      </p:sp>
      <p:pic>
        <p:nvPicPr>
          <p:cNvPr id="11" name="Content Placeholder 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840381" y="1659744"/>
            <a:ext cx="3135141" cy="1817473"/>
          </a:xfrm>
          <a:prstGeom prst="rect">
            <a:avLst/>
          </a:prstGeom>
          <a:ln>
            <a:solidFill>
              <a:schemeClr val="tx1"/>
            </a:solidFill>
          </a:ln>
        </p:spPr>
      </p:pic>
      <p:sp>
        <p:nvSpPr>
          <p:cNvPr id="12" name="TextBox 11"/>
          <p:cNvSpPr txBox="1"/>
          <p:nvPr/>
        </p:nvSpPr>
        <p:spPr>
          <a:xfrm>
            <a:off x="6311259" y="3537097"/>
            <a:ext cx="2193384" cy="369332"/>
          </a:xfrm>
          <a:prstGeom prst="rect">
            <a:avLst/>
          </a:prstGeom>
          <a:noFill/>
        </p:spPr>
        <p:txBody>
          <a:bodyPr wrap="square" rtlCol="0">
            <a:spAutoFit/>
          </a:bodyPr>
          <a:lstStyle/>
          <a:p>
            <a:r>
              <a:rPr lang="en-US" dirty="0" smtClean="0"/>
              <a:t>Sensing data model</a:t>
            </a:r>
            <a:endParaRPr lang="en-US" dirty="0"/>
          </a:p>
        </p:txBody>
      </p:sp>
      <p:pic>
        <p:nvPicPr>
          <p:cNvPr id="13" name="Content Placeholder 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28037" y="3134077"/>
            <a:ext cx="897956" cy="1437923"/>
          </a:xfrm>
          <a:prstGeom prst="rect">
            <a:avLst/>
          </a:prstGeom>
          <a:ln>
            <a:solidFill>
              <a:schemeClr val="tx1"/>
            </a:solidFill>
          </a:ln>
        </p:spPr>
      </p:pic>
      <p:sp>
        <p:nvSpPr>
          <p:cNvPr id="14" name="TextBox 13"/>
          <p:cNvSpPr txBox="1"/>
          <p:nvPr/>
        </p:nvSpPr>
        <p:spPr>
          <a:xfrm>
            <a:off x="3646997" y="4579768"/>
            <a:ext cx="2193384" cy="369332"/>
          </a:xfrm>
          <a:prstGeom prst="rect">
            <a:avLst/>
          </a:prstGeom>
          <a:noFill/>
        </p:spPr>
        <p:txBody>
          <a:bodyPr wrap="square" rtlCol="0">
            <a:spAutoFit/>
          </a:bodyPr>
          <a:lstStyle/>
          <a:p>
            <a:r>
              <a:rPr lang="en-US" dirty="0" smtClean="0"/>
              <a:t>Data map model</a:t>
            </a:r>
            <a:endParaRPr lang="en-US" dirty="0"/>
          </a:p>
        </p:txBody>
      </p:sp>
    </p:spTree>
    <p:extLst>
      <p:ext uri="{BB962C8B-B14F-4D97-AF65-F5344CB8AC3E}">
        <p14:creationId xmlns:p14="http://schemas.microsoft.com/office/powerpoint/2010/main" val="2375348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1999" y="308254"/>
            <a:ext cx="7923213" cy="394448"/>
          </a:xfrm>
        </p:spPr>
        <p:txBody>
          <a:bodyPr/>
          <a:lstStyle/>
          <a:p>
            <a:r>
              <a:rPr lang="en-US" dirty="0" smtClean="0"/>
              <a:t>User Data Model</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73</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048286" y="1260475"/>
            <a:ext cx="5045841" cy="3309938"/>
          </a:xfrm>
        </p:spPr>
      </p:pic>
    </p:spTree>
    <p:extLst>
      <p:ext uri="{BB962C8B-B14F-4D97-AF65-F5344CB8AC3E}">
        <p14:creationId xmlns:p14="http://schemas.microsoft.com/office/powerpoint/2010/main" val="3632242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1999" y="308254"/>
            <a:ext cx="7923213" cy="394448"/>
          </a:xfrm>
        </p:spPr>
        <p:txBody>
          <a:bodyPr/>
          <a:lstStyle/>
          <a:p>
            <a:r>
              <a:rPr lang="en-US" dirty="0" smtClean="0"/>
              <a:t>Farm Data Model</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74</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2783249" y="1260475"/>
            <a:ext cx="3575915" cy="3309938"/>
          </a:xfrm>
        </p:spPr>
      </p:pic>
    </p:spTree>
    <p:extLst>
      <p:ext uri="{BB962C8B-B14F-4D97-AF65-F5344CB8AC3E}">
        <p14:creationId xmlns:p14="http://schemas.microsoft.com/office/powerpoint/2010/main" val="40878279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1999" y="308254"/>
            <a:ext cx="7923213" cy="394448"/>
          </a:xfrm>
        </p:spPr>
        <p:txBody>
          <a:bodyPr/>
          <a:lstStyle/>
          <a:p>
            <a:r>
              <a:rPr lang="en-US" dirty="0" smtClean="0"/>
              <a:t>Sensing Data Model</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75</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4" name="Content Placeholder 3"/>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1716385" y="1260475"/>
            <a:ext cx="5709643" cy="3309938"/>
          </a:xfrm>
        </p:spPr>
      </p:pic>
    </p:spTree>
    <p:extLst>
      <p:ext uri="{BB962C8B-B14F-4D97-AF65-F5344CB8AC3E}">
        <p14:creationId xmlns:p14="http://schemas.microsoft.com/office/powerpoint/2010/main" val="1164228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1999" y="308254"/>
            <a:ext cx="7923213" cy="394448"/>
          </a:xfrm>
        </p:spPr>
        <p:txBody>
          <a:bodyPr/>
          <a:lstStyle/>
          <a:p>
            <a:r>
              <a:rPr lang="en-US" dirty="0" smtClean="0"/>
              <a:t>Data Map Model</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76</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6" name="Content Placeholder 5"/>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3537709" y="1260475"/>
            <a:ext cx="2066994" cy="3309938"/>
          </a:xfrm>
        </p:spPr>
      </p:pic>
    </p:spTree>
    <p:extLst>
      <p:ext uri="{BB962C8B-B14F-4D97-AF65-F5344CB8AC3E}">
        <p14:creationId xmlns:p14="http://schemas.microsoft.com/office/powerpoint/2010/main" val="1403617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606" y="0"/>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el 1"/>
          <p:cNvSpPr>
            <a:spLocks noGrp="1"/>
          </p:cNvSpPr>
          <p:nvPr>
            <p:ph type="title"/>
          </p:nvPr>
        </p:nvSpPr>
        <p:spPr>
          <a:xfrm>
            <a:off x="611999" y="308254"/>
            <a:ext cx="7923213" cy="394448"/>
          </a:xfrm>
        </p:spPr>
        <p:txBody>
          <a:bodyPr/>
          <a:lstStyle/>
          <a:p>
            <a:r>
              <a:rPr lang="en-US" dirty="0" smtClean="0"/>
              <a:t>Data-Link Data Model</a:t>
            </a:r>
            <a:endParaRPr lang="en-US" dirty="0"/>
          </a:p>
        </p:txBody>
      </p:sp>
      <p:sp>
        <p:nvSpPr>
          <p:cNvPr id="5" name="Tijdelijke aanduiding voor dianummer 4"/>
          <p:cNvSpPr>
            <a:spLocks noGrp="1"/>
          </p:cNvSpPr>
          <p:nvPr>
            <p:ph type="sldNum" sz="quarter" idx="12"/>
          </p:nvPr>
        </p:nvSpPr>
        <p:spPr/>
        <p:txBody>
          <a:bodyPr/>
          <a:lstStyle/>
          <a:p>
            <a:fld id="{B7CEC10D-CD46-426F-915E-6C78530279CB}" type="slidenum">
              <a:rPr lang="en-US" smtClean="0"/>
              <a:pPr/>
              <a:t>77</a:t>
            </a:fld>
            <a:endParaRPr lang="en-US" dirty="0"/>
          </a:p>
        </p:txBody>
      </p:sp>
      <p:pic>
        <p:nvPicPr>
          <p:cNvPr id="8" name="Picture 7"/>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pic>
        <p:nvPicPr>
          <p:cNvPr id="9" name="Content Placeholder 8"/>
          <p:cNvPicPr>
            <a:picLocks noGrp="1" noChangeAspect="1"/>
          </p:cNvPicPr>
          <p:nvPr>
            <p:ph idx="1"/>
          </p:nvPr>
        </p:nvPicPr>
        <p:blipFill>
          <a:blip r:embed="rId4"/>
          <a:stretch>
            <a:fillRect/>
          </a:stretch>
        </p:blipFill>
        <p:spPr>
          <a:xfrm>
            <a:off x="2986523" y="1010956"/>
            <a:ext cx="3217632" cy="3415104"/>
          </a:xfrm>
          <a:prstGeom prst="rect">
            <a:avLst/>
          </a:prstGeom>
        </p:spPr>
      </p:pic>
    </p:spTree>
    <p:extLst>
      <p:ext uri="{BB962C8B-B14F-4D97-AF65-F5344CB8AC3E}">
        <p14:creationId xmlns:p14="http://schemas.microsoft.com/office/powerpoint/2010/main" val="29164026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3788"/>
            <a:ext cx="9131610" cy="4624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0100" y="302990"/>
            <a:ext cx="7923213" cy="394448"/>
          </a:xfrm>
        </p:spPr>
        <p:txBody>
          <a:bodyPr/>
          <a:lstStyle/>
          <a:p>
            <a:r>
              <a:rPr lang="en-US" dirty="0" smtClean="0"/>
              <a:t>Client-Server Model</a:t>
            </a:r>
            <a:endParaRPr lang="en-US" dirty="0"/>
          </a:p>
        </p:txBody>
      </p:sp>
      <p:sp>
        <p:nvSpPr>
          <p:cNvPr id="3" name="Content Placeholder 2"/>
          <p:cNvSpPr>
            <a:spLocks noGrp="1"/>
          </p:cNvSpPr>
          <p:nvPr>
            <p:ph idx="1"/>
          </p:nvPr>
        </p:nvSpPr>
        <p:spPr>
          <a:xfrm>
            <a:off x="4384095" y="833629"/>
            <a:ext cx="4092276" cy="3746789"/>
          </a:xfrm>
        </p:spPr>
        <p:txBody>
          <a:bodyPr/>
          <a:lstStyle/>
          <a:p>
            <a:r>
              <a:rPr lang="en-US" dirty="0" smtClean="0"/>
              <a:t>An application of data storage and its services use </a:t>
            </a:r>
            <a:r>
              <a:rPr lang="en-US" b="1" dirty="0" smtClean="0">
                <a:solidFill>
                  <a:schemeClr val="accent5">
                    <a:lumMod val="75000"/>
                  </a:schemeClr>
                </a:solidFill>
              </a:rPr>
              <a:t>client-server model</a:t>
            </a:r>
            <a:r>
              <a:rPr lang="en-US" dirty="0" smtClean="0"/>
              <a:t>.</a:t>
            </a:r>
          </a:p>
          <a:p>
            <a:r>
              <a:rPr lang="en-US" dirty="0" smtClean="0"/>
              <a:t>That is characterized by:</a:t>
            </a:r>
          </a:p>
          <a:p>
            <a:pPr marL="285750" indent="-285750">
              <a:buFont typeface="Arial" panose="020B0604020202020204" pitchFamily="34" charset="0"/>
              <a:buChar char="•"/>
            </a:pPr>
            <a:r>
              <a:rPr lang="en-US" dirty="0" smtClean="0"/>
              <a:t>Multiple clients can request services from the server</a:t>
            </a:r>
          </a:p>
          <a:p>
            <a:pPr marL="285750" indent="-285750">
              <a:buFont typeface="Arial" panose="020B0604020202020204" pitchFamily="34" charset="0"/>
              <a:buChar char="•"/>
            </a:pPr>
            <a:r>
              <a:rPr lang="en-US" dirty="0" smtClean="0"/>
              <a:t>Clients initiate communication session with the server</a:t>
            </a:r>
          </a:p>
          <a:p>
            <a:endParaRPr lang="en-US" sz="900" dirty="0"/>
          </a:p>
        </p:txBody>
      </p:sp>
      <p:sp>
        <p:nvSpPr>
          <p:cNvPr id="4" name="Footer Placeholder 3"/>
          <p:cNvSpPr>
            <a:spLocks noGrp="1"/>
          </p:cNvSpPr>
          <p:nvPr>
            <p:ph type="ftr" sz="quarter" idx="4294967295"/>
          </p:nvPr>
        </p:nvSpPr>
        <p:spPr>
          <a:xfrm>
            <a:off x="989178" y="4772381"/>
            <a:ext cx="6728631" cy="351000"/>
          </a:xfrm>
          <a:prstGeom prst="rect">
            <a:avLst/>
          </a:prstGeom>
        </p:spPr>
        <p:txBody>
          <a:bodyPr/>
          <a:lstStyle/>
          <a:p>
            <a:r>
              <a:rPr lang="en-US" smtClean="0"/>
              <a:t>PSG Meeting 2</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78</a:t>
            </a:fld>
            <a:endParaRPr lang="en-US" dirty="0"/>
          </a:p>
        </p:txBody>
      </p:sp>
      <p:pic>
        <p:nvPicPr>
          <p:cNvPr id="8" name="Picture 7"/>
          <p:cNvPicPr>
            <a:picLocks noChangeAspect="1"/>
          </p:cNvPicPr>
          <p:nvPr/>
        </p:nvPicPr>
        <p:blipFill>
          <a:blip r:embed="rId3"/>
          <a:stretch>
            <a:fillRect/>
          </a:stretch>
        </p:blipFill>
        <p:spPr>
          <a:xfrm>
            <a:off x="610100" y="889401"/>
            <a:ext cx="3277719" cy="3618601"/>
          </a:xfrm>
          <a:prstGeom prst="rect">
            <a:avLst/>
          </a:prstGeom>
        </p:spPr>
      </p:pic>
    </p:spTree>
    <p:extLst>
      <p:ext uri="{BB962C8B-B14F-4D97-AF65-F5344CB8AC3E}">
        <p14:creationId xmlns:p14="http://schemas.microsoft.com/office/powerpoint/2010/main" val="34104561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3788"/>
            <a:ext cx="9131610" cy="4624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0100" y="302990"/>
            <a:ext cx="7923213" cy="394448"/>
          </a:xfrm>
        </p:spPr>
        <p:txBody>
          <a:bodyPr/>
          <a:lstStyle/>
          <a:p>
            <a:r>
              <a:rPr lang="en-US" dirty="0" smtClean="0"/>
              <a:t>Alternative: Peer-to-peer Model</a:t>
            </a:r>
            <a:endParaRPr lang="en-US" dirty="0"/>
          </a:p>
        </p:txBody>
      </p:sp>
      <p:sp>
        <p:nvSpPr>
          <p:cNvPr id="3" name="Content Placeholder 2"/>
          <p:cNvSpPr>
            <a:spLocks noGrp="1"/>
          </p:cNvSpPr>
          <p:nvPr>
            <p:ph idx="1"/>
          </p:nvPr>
        </p:nvSpPr>
        <p:spPr>
          <a:xfrm>
            <a:off x="4384095" y="833629"/>
            <a:ext cx="4092276" cy="3746789"/>
          </a:xfrm>
        </p:spPr>
        <p:txBody>
          <a:bodyPr/>
          <a:lstStyle/>
          <a:p>
            <a:r>
              <a:rPr lang="en-US" dirty="0" smtClean="0"/>
              <a:t>An application of data storage and its services use </a:t>
            </a:r>
            <a:r>
              <a:rPr lang="en-US" b="1" dirty="0" smtClean="0">
                <a:solidFill>
                  <a:schemeClr val="accent5">
                    <a:lumMod val="75000"/>
                  </a:schemeClr>
                </a:solidFill>
              </a:rPr>
              <a:t>client-server model</a:t>
            </a:r>
            <a:r>
              <a:rPr lang="en-US" dirty="0" smtClean="0"/>
              <a:t>.</a:t>
            </a:r>
          </a:p>
          <a:p>
            <a:r>
              <a:rPr lang="en-US" dirty="0" smtClean="0"/>
              <a:t>That is characterized by:</a:t>
            </a:r>
          </a:p>
          <a:p>
            <a:pPr marL="285750" indent="-285750">
              <a:buFont typeface="Arial" panose="020B0604020202020204" pitchFamily="34" charset="0"/>
              <a:buChar char="•"/>
            </a:pPr>
            <a:r>
              <a:rPr lang="en-US" dirty="0" smtClean="0"/>
              <a:t>Multiple clients can request services from the server</a:t>
            </a:r>
          </a:p>
          <a:p>
            <a:pPr marL="285750" indent="-285750">
              <a:buFont typeface="Arial" panose="020B0604020202020204" pitchFamily="34" charset="0"/>
              <a:buChar char="•"/>
            </a:pPr>
            <a:r>
              <a:rPr lang="en-US" dirty="0" smtClean="0"/>
              <a:t>Clients initiate communication session with the server</a:t>
            </a:r>
          </a:p>
          <a:p>
            <a:endParaRPr lang="en-US" sz="900" dirty="0"/>
          </a:p>
        </p:txBody>
      </p:sp>
      <p:sp>
        <p:nvSpPr>
          <p:cNvPr id="4" name="Footer Placeholder 3"/>
          <p:cNvSpPr>
            <a:spLocks noGrp="1"/>
          </p:cNvSpPr>
          <p:nvPr>
            <p:ph type="ftr" sz="quarter" idx="4294967295"/>
          </p:nvPr>
        </p:nvSpPr>
        <p:spPr>
          <a:xfrm>
            <a:off x="989178" y="4772381"/>
            <a:ext cx="6728631" cy="351000"/>
          </a:xfrm>
          <a:prstGeom prst="rect">
            <a:avLst/>
          </a:prstGeom>
        </p:spPr>
        <p:txBody>
          <a:bodyPr/>
          <a:lstStyle/>
          <a:p>
            <a:r>
              <a:rPr lang="en-US" smtClean="0"/>
              <a:t>PSG Meeting 2</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79</a:t>
            </a:fld>
            <a:endParaRPr lang="en-US" dirty="0"/>
          </a:p>
        </p:txBody>
      </p:sp>
      <p:pic>
        <p:nvPicPr>
          <p:cNvPr id="8" name="Picture 7"/>
          <p:cNvPicPr>
            <a:picLocks noChangeAspect="1"/>
          </p:cNvPicPr>
          <p:nvPr/>
        </p:nvPicPr>
        <p:blipFill rotWithShape="1">
          <a:blip r:embed="rId3"/>
          <a:srcRect l="34050" t="63349" r="33782" b="5193"/>
          <a:stretch/>
        </p:blipFill>
        <p:spPr>
          <a:xfrm>
            <a:off x="610100" y="1119978"/>
            <a:ext cx="1054359" cy="1138334"/>
          </a:xfrm>
          <a:prstGeom prst="rect">
            <a:avLst/>
          </a:prstGeom>
        </p:spPr>
      </p:pic>
      <p:pic>
        <p:nvPicPr>
          <p:cNvPr id="9" name="Picture 8"/>
          <p:cNvPicPr>
            <a:picLocks noChangeAspect="1"/>
          </p:cNvPicPr>
          <p:nvPr/>
        </p:nvPicPr>
        <p:blipFill rotWithShape="1">
          <a:blip r:embed="rId3"/>
          <a:srcRect l="34050" t="63349" r="33782" b="5193"/>
          <a:stretch/>
        </p:blipFill>
        <p:spPr>
          <a:xfrm>
            <a:off x="2468049" y="1119978"/>
            <a:ext cx="1054359" cy="1138334"/>
          </a:xfrm>
          <a:prstGeom prst="rect">
            <a:avLst/>
          </a:prstGeom>
        </p:spPr>
      </p:pic>
      <p:pic>
        <p:nvPicPr>
          <p:cNvPr id="11" name="Picture 10"/>
          <p:cNvPicPr>
            <a:picLocks noChangeAspect="1"/>
          </p:cNvPicPr>
          <p:nvPr/>
        </p:nvPicPr>
        <p:blipFill rotWithShape="1">
          <a:blip r:embed="rId3"/>
          <a:srcRect l="34050" t="63349" r="33782" b="5193"/>
          <a:stretch/>
        </p:blipFill>
        <p:spPr>
          <a:xfrm>
            <a:off x="610099" y="2845195"/>
            <a:ext cx="1054359" cy="1138334"/>
          </a:xfrm>
          <a:prstGeom prst="rect">
            <a:avLst/>
          </a:prstGeom>
        </p:spPr>
      </p:pic>
      <p:pic>
        <p:nvPicPr>
          <p:cNvPr id="12" name="Picture 11"/>
          <p:cNvPicPr>
            <a:picLocks noChangeAspect="1"/>
          </p:cNvPicPr>
          <p:nvPr/>
        </p:nvPicPr>
        <p:blipFill rotWithShape="1">
          <a:blip r:embed="rId3"/>
          <a:srcRect l="34050" t="63349" r="33782" b="5193"/>
          <a:stretch/>
        </p:blipFill>
        <p:spPr>
          <a:xfrm>
            <a:off x="2468048" y="2845195"/>
            <a:ext cx="1054359" cy="1138334"/>
          </a:xfrm>
          <a:prstGeom prst="rect">
            <a:avLst/>
          </a:prstGeom>
        </p:spPr>
      </p:pic>
      <p:cxnSp>
        <p:nvCxnSpPr>
          <p:cNvPr id="7" name="Straight Arrow Connector 6"/>
          <p:cNvCxnSpPr>
            <a:stCxn id="8" idx="3"/>
            <a:endCxn id="9" idx="1"/>
          </p:cNvCxnSpPr>
          <p:nvPr/>
        </p:nvCxnSpPr>
        <p:spPr>
          <a:xfrm>
            <a:off x="1664459" y="1689145"/>
            <a:ext cx="8035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1597113" y="3414362"/>
            <a:ext cx="803590"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989178" y="2258313"/>
            <a:ext cx="0" cy="5691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905064" y="2248981"/>
            <a:ext cx="0" cy="569166"/>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1606360" y="2170073"/>
            <a:ext cx="829678" cy="758697"/>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1597114" y="2164702"/>
            <a:ext cx="870933" cy="76406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7578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0" y="0"/>
            <a:ext cx="9144000" cy="46109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3" name="Diagram 2"/>
          <p:cNvGraphicFramePr/>
          <p:nvPr>
            <p:extLst>
              <p:ext uri="{D42A27DB-BD31-4B8C-83A1-F6EECF244321}">
                <p14:modId xmlns:p14="http://schemas.microsoft.com/office/powerpoint/2010/main" val="3116856496"/>
              </p:ext>
            </p:extLst>
          </p:nvPr>
        </p:nvGraphicFramePr>
        <p:xfrm>
          <a:off x="1104557" y="632734"/>
          <a:ext cx="5188918" cy="405952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7" name="Content Placeholder 6"/>
          <p:cNvPicPr>
            <a:picLocks noGrp="1" noChangeAspect="1"/>
          </p:cNvPicPr>
          <p:nvPr>
            <p:ph idx="1"/>
          </p:nvPr>
        </p:nvPicPr>
        <p:blipFill rotWithShape="1">
          <a:blip r:embed="rId8" cstate="print">
            <a:extLst>
              <a:ext uri="{28A0092B-C50C-407E-A947-70E740481C1C}">
                <a14:useLocalDpi xmlns:a14="http://schemas.microsoft.com/office/drawing/2010/main" val="0"/>
              </a:ext>
            </a:extLst>
          </a:blip>
          <a:srcRect l="52832" t="7910" r="8898" b="53566"/>
          <a:stretch/>
        </p:blipFill>
        <p:spPr>
          <a:xfrm rot="16200000">
            <a:off x="3841731" y="2819026"/>
            <a:ext cx="441704" cy="444628"/>
          </a:xfrm>
        </p:spPr>
      </p:pic>
      <p:sp>
        <p:nvSpPr>
          <p:cNvPr id="5" name="Tijdelijke aanduiding voor dianummer 4"/>
          <p:cNvSpPr>
            <a:spLocks noGrp="1"/>
          </p:cNvSpPr>
          <p:nvPr>
            <p:ph type="sldNum" sz="quarter" idx="12"/>
          </p:nvPr>
        </p:nvSpPr>
        <p:spPr/>
        <p:txBody>
          <a:bodyPr/>
          <a:lstStyle/>
          <a:p>
            <a:fld id="{B7CEC10D-CD46-426F-915E-6C78530279CB}" type="slidenum">
              <a:rPr lang="en-US" smtClean="0"/>
              <a:pPr/>
              <a:t>8</a:t>
            </a:fld>
            <a:endParaRPr lang="en-US" dirty="0"/>
          </a:p>
        </p:txBody>
      </p:sp>
      <p:pic>
        <p:nvPicPr>
          <p:cNvPr id="8" name="Content Placeholder 6"/>
          <p:cNvPicPr>
            <a:picLocks noChangeAspect="1"/>
          </p:cNvPicPr>
          <p:nvPr/>
        </p:nvPicPr>
        <p:blipFill rotWithShape="1">
          <a:blip r:embed="rId9" cstate="print">
            <a:extLst>
              <a:ext uri="{28A0092B-C50C-407E-A947-70E740481C1C}">
                <a14:useLocalDpi xmlns:a14="http://schemas.microsoft.com/office/drawing/2010/main" val="0"/>
              </a:ext>
            </a:extLst>
          </a:blip>
          <a:srcRect l="8374" t="9603" r="53101" b="52127"/>
          <a:stretch/>
        </p:blipFill>
        <p:spPr>
          <a:xfrm>
            <a:off x="3884436" y="1004177"/>
            <a:ext cx="436359" cy="433489"/>
          </a:xfrm>
          <a:prstGeom prst="rect">
            <a:avLst/>
          </a:prstGeom>
        </p:spPr>
      </p:pic>
      <p:pic>
        <p:nvPicPr>
          <p:cNvPr id="9" name="Content Placeholder 6"/>
          <p:cNvPicPr>
            <a:picLocks noChangeAspect="1"/>
          </p:cNvPicPr>
          <p:nvPr/>
        </p:nvPicPr>
        <p:blipFill rotWithShape="1">
          <a:blip r:embed="rId10" cstate="print">
            <a:extLst>
              <a:ext uri="{28A0092B-C50C-407E-A947-70E740481C1C}">
                <a14:useLocalDpi xmlns:a14="http://schemas.microsoft.com/office/drawing/2010/main" val="0"/>
              </a:ext>
            </a:extLst>
          </a:blip>
          <a:srcRect l="9561" t="53449" r="53435" b="8787"/>
          <a:stretch/>
        </p:blipFill>
        <p:spPr>
          <a:xfrm rot="16200000">
            <a:off x="1965542" y="2832548"/>
            <a:ext cx="425793" cy="434542"/>
          </a:xfrm>
          <a:prstGeom prst="rect">
            <a:avLst/>
          </a:prstGeom>
        </p:spPr>
      </p:pic>
      <p:pic>
        <p:nvPicPr>
          <p:cNvPr id="10" name="Content Placeholder 6"/>
          <p:cNvPicPr>
            <a:picLocks noChangeAspect="1"/>
          </p:cNvPicPr>
          <p:nvPr/>
        </p:nvPicPr>
        <p:blipFill rotWithShape="1">
          <a:blip r:embed="rId8" cstate="print">
            <a:extLst>
              <a:ext uri="{28A0092B-C50C-407E-A947-70E740481C1C}">
                <a14:useLocalDpi xmlns:a14="http://schemas.microsoft.com/office/drawing/2010/main" val="0"/>
              </a:ext>
            </a:extLst>
          </a:blip>
          <a:srcRect l="52578" t="53115" r="9404" b="9121"/>
          <a:stretch/>
        </p:blipFill>
        <p:spPr>
          <a:xfrm>
            <a:off x="1947153" y="942637"/>
            <a:ext cx="439752" cy="436821"/>
          </a:xfrm>
          <a:prstGeom prst="rect">
            <a:avLst/>
          </a:prstGeom>
        </p:spPr>
      </p:pic>
      <p:sp>
        <p:nvSpPr>
          <p:cNvPr id="17" name="TextBox 16"/>
          <p:cNvSpPr txBox="1"/>
          <p:nvPr/>
        </p:nvSpPr>
        <p:spPr>
          <a:xfrm>
            <a:off x="3118082" y="2421423"/>
            <a:ext cx="1170920" cy="461665"/>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sz="2400" b="1" dirty="0" smtClean="0"/>
              <a:t>Sensor</a:t>
            </a:r>
            <a:endParaRPr lang="en-US" sz="2400" b="1" dirty="0"/>
          </a:p>
        </p:txBody>
      </p:sp>
      <p:grpSp>
        <p:nvGrpSpPr>
          <p:cNvPr id="18" name="Group 17"/>
          <p:cNvGrpSpPr/>
          <p:nvPr/>
        </p:nvGrpSpPr>
        <p:grpSpPr>
          <a:xfrm>
            <a:off x="5772151" y="1665331"/>
            <a:ext cx="1262898" cy="2125980"/>
            <a:chOff x="6551994" y="1737360"/>
            <a:chExt cx="1262898" cy="2125980"/>
          </a:xfrm>
        </p:grpSpPr>
        <p:sp>
          <p:nvSpPr>
            <p:cNvPr id="6" name="Curved Left Arrow 5"/>
            <p:cNvSpPr/>
            <p:nvPr/>
          </p:nvSpPr>
          <p:spPr>
            <a:xfrm>
              <a:off x="6551994" y="1737360"/>
              <a:ext cx="747966" cy="2125980"/>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5" name="TextBox 14"/>
            <p:cNvSpPr txBox="1"/>
            <p:nvPr/>
          </p:nvSpPr>
          <p:spPr>
            <a:xfrm>
              <a:off x="6556099" y="2432564"/>
              <a:ext cx="1258793" cy="646331"/>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dirty="0" smtClean="0"/>
                <a:t>Crop sampling</a:t>
              </a:r>
            </a:p>
          </p:txBody>
        </p:sp>
      </p:grpSp>
      <p:grpSp>
        <p:nvGrpSpPr>
          <p:cNvPr id="20" name="Group 19"/>
          <p:cNvGrpSpPr/>
          <p:nvPr/>
        </p:nvGrpSpPr>
        <p:grpSpPr>
          <a:xfrm>
            <a:off x="473356" y="1589266"/>
            <a:ext cx="1178726" cy="2125980"/>
            <a:chOff x="1253199" y="1661295"/>
            <a:chExt cx="1178726" cy="2125980"/>
          </a:xfrm>
        </p:grpSpPr>
        <p:sp>
          <p:nvSpPr>
            <p:cNvPr id="19" name="Curved Left Arrow 18"/>
            <p:cNvSpPr/>
            <p:nvPr/>
          </p:nvSpPr>
          <p:spPr>
            <a:xfrm rot="10800000">
              <a:off x="1683959" y="1661295"/>
              <a:ext cx="747966" cy="2125980"/>
            </a:xfrm>
            <a:prstGeom prst="curvedLef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6" name="TextBox 15"/>
            <p:cNvSpPr txBox="1"/>
            <p:nvPr/>
          </p:nvSpPr>
          <p:spPr>
            <a:xfrm>
              <a:off x="1253199" y="2493452"/>
              <a:ext cx="1003876" cy="646331"/>
            </a:xfrm>
            <a:prstGeom prst="rect">
              <a:avLst/>
            </a:prstGeom>
            <a:ln/>
          </p:spPr>
          <p:style>
            <a:lnRef idx="0">
              <a:schemeClr val="accent3"/>
            </a:lnRef>
            <a:fillRef idx="3">
              <a:schemeClr val="accent3"/>
            </a:fillRef>
            <a:effectRef idx="3">
              <a:schemeClr val="accent3"/>
            </a:effectRef>
            <a:fontRef idx="minor">
              <a:schemeClr val="lt1"/>
            </a:fontRef>
          </p:style>
          <p:txBody>
            <a:bodyPr wrap="square" rtlCol="0">
              <a:spAutoFit/>
            </a:bodyPr>
            <a:lstStyle/>
            <a:p>
              <a:pPr algn="ctr"/>
              <a:r>
                <a:rPr lang="en-US" dirty="0" smtClean="0"/>
                <a:t>Data</a:t>
              </a:r>
            </a:p>
            <a:p>
              <a:pPr algn="ctr"/>
              <a:r>
                <a:rPr lang="en-US" dirty="0" smtClean="0"/>
                <a:t>analysis</a:t>
              </a:r>
            </a:p>
          </p:txBody>
        </p:sp>
      </p:grpSp>
      <p:sp>
        <p:nvSpPr>
          <p:cNvPr id="21" name="Right Arrow 20"/>
          <p:cNvSpPr/>
          <p:nvPr/>
        </p:nvSpPr>
        <p:spPr>
          <a:xfrm rot="2706127">
            <a:off x="2870933" y="2189838"/>
            <a:ext cx="293856" cy="2066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2" name="Right Arrow 21"/>
          <p:cNvSpPr/>
          <p:nvPr/>
        </p:nvSpPr>
        <p:spPr>
          <a:xfrm rot="8106127">
            <a:off x="4252449" y="2180224"/>
            <a:ext cx="293856" cy="2066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3" name="Right Arrow 22"/>
          <p:cNvSpPr/>
          <p:nvPr/>
        </p:nvSpPr>
        <p:spPr>
          <a:xfrm rot="19050613">
            <a:off x="2879055" y="2872809"/>
            <a:ext cx="293856" cy="2066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Right Arrow 23"/>
          <p:cNvSpPr/>
          <p:nvPr/>
        </p:nvSpPr>
        <p:spPr>
          <a:xfrm rot="13277578">
            <a:off x="4250649" y="2903546"/>
            <a:ext cx="293856" cy="20664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25" name="Picture 24"/>
          <p:cNvPicPr>
            <a:picLocks noChangeAspect="1"/>
          </p:cNvPicPr>
          <p:nvPr/>
        </p:nvPicPr>
        <p:blipFill rotWithShape="1">
          <a:blip r:embed="rId11"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26"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a:t>Collecting Data in Precision Agriculture</a:t>
            </a:r>
          </a:p>
        </p:txBody>
      </p:sp>
      <p:pic>
        <p:nvPicPr>
          <p:cNvPr id="27" name="Picture 26"/>
          <p:cNvPicPr>
            <a:picLocks noChangeAspect="1"/>
          </p:cNvPicPr>
          <p:nvPr/>
        </p:nvPicPr>
        <p:blipFill>
          <a:blip r:embed="rId12"/>
          <a:stretch>
            <a:fillRect/>
          </a:stretch>
        </p:blipFill>
        <p:spPr>
          <a:xfrm>
            <a:off x="7242381" y="1626273"/>
            <a:ext cx="1696676" cy="1968784"/>
          </a:xfrm>
          <a:prstGeom prst="rect">
            <a:avLst/>
          </a:prstGeom>
        </p:spPr>
      </p:pic>
      <p:pic>
        <p:nvPicPr>
          <p:cNvPr id="1036" name="Picture 12" descr="Related image"/>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50973" y="852443"/>
            <a:ext cx="1122598" cy="779303"/>
          </a:xfrm>
          <a:prstGeom prst="rect">
            <a:avLst/>
          </a:prstGeom>
          <a:noFill/>
          <a:extLst>
            <a:ext uri="{909E8E84-426E-40DD-AFC4-6F175D3DCCD1}">
              <a14:hiddenFill xmlns:a14="http://schemas.microsoft.com/office/drawing/2010/main">
                <a:solidFill>
                  <a:srgbClr val="FFFFFF"/>
                </a:solidFill>
              </a14:hiddenFill>
            </a:ext>
          </a:extLst>
        </p:spPr>
      </p:pic>
      <p:grpSp>
        <p:nvGrpSpPr>
          <p:cNvPr id="1024" name="Group 1023"/>
          <p:cNvGrpSpPr/>
          <p:nvPr/>
        </p:nvGrpSpPr>
        <p:grpSpPr>
          <a:xfrm>
            <a:off x="5771611" y="1379458"/>
            <a:ext cx="3236437" cy="2875607"/>
            <a:chOff x="5771611" y="1379458"/>
            <a:chExt cx="3236437" cy="2875607"/>
          </a:xfrm>
        </p:grpSpPr>
        <p:grpSp>
          <p:nvGrpSpPr>
            <p:cNvPr id="14" name="Group 13"/>
            <p:cNvGrpSpPr/>
            <p:nvPr/>
          </p:nvGrpSpPr>
          <p:grpSpPr>
            <a:xfrm>
              <a:off x="7254438" y="1379458"/>
              <a:ext cx="1753610" cy="2875607"/>
              <a:chOff x="7254438" y="1379458"/>
              <a:chExt cx="1753610" cy="2875607"/>
            </a:xfrm>
          </p:grpSpPr>
          <p:pic>
            <p:nvPicPr>
              <p:cNvPr id="1026" name="Picture 2" descr="Image result for wolkytolky"/>
              <p:cNvPicPr>
                <a:picLocks noChangeAspect="1" noChangeArrowheads="1"/>
              </p:cNvPicPr>
              <p:nvPr/>
            </p:nvPicPr>
            <p:blipFill rotWithShape="1">
              <a:blip r:embed="rId14">
                <a:extLst>
                  <a:ext uri="{28A0092B-C50C-407E-A947-70E740481C1C}">
                    <a14:useLocalDpi xmlns:a14="http://schemas.microsoft.com/office/drawing/2010/main" val="0"/>
                  </a:ext>
                </a:extLst>
              </a:blip>
              <a:srcRect l="30368" r="634" b="9775"/>
              <a:stretch/>
            </p:blipFill>
            <p:spPr bwMode="auto">
              <a:xfrm>
                <a:off x="7256341" y="2729504"/>
                <a:ext cx="1751707" cy="152556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oil scanner tracto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0422" r="36000"/>
              <a:stretch/>
            </p:blipFill>
            <p:spPr bwMode="auto">
              <a:xfrm>
                <a:off x="7254438" y="1379458"/>
                <a:ext cx="1748375" cy="1305314"/>
              </a:xfrm>
              <a:prstGeom prst="rect">
                <a:avLst/>
              </a:prstGeom>
              <a:noFill/>
              <a:extLst>
                <a:ext uri="{909E8E84-426E-40DD-AFC4-6F175D3DCCD1}">
                  <a14:hiddenFill xmlns:a14="http://schemas.microsoft.com/office/drawing/2010/main">
                    <a:solidFill>
                      <a:srgbClr val="FFFFFF"/>
                    </a:solidFill>
                  </a14:hiddenFill>
                </a:ext>
              </a:extLst>
            </p:spPr>
          </p:pic>
        </p:grpSp>
        <p:pic>
          <p:nvPicPr>
            <p:cNvPr id="31" name="Picture 30"/>
            <p:cNvPicPr>
              <a:picLocks noChangeAspect="1"/>
            </p:cNvPicPr>
            <p:nvPr/>
          </p:nvPicPr>
          <p:blipFill>
            <a:blip r:embed="rId16"/>
            <a:stretch>
              <a:fillRect/>
            </a:stretch>
          </p:blipFill>
          <p:spPr>
            <a:xfrm>
              <a:off x="5771611" y="1917031"/>
              <a:ext cx="1448857" cy="1575106"/>
            </a:xfrm>
            <a:prstGeom prst="rect">
              <a:avLst/>
            </a:prstGeom>
          </p:spPr>
        </p:pic>
      </p:grpSp>
    </p:spTree>
    <p:extLst>
      <p:ext uri="{BB962C8B-B14F-4D97-AF65-F5344CB8AC3E}">
        <p14:creationId xmlns:p14="http://schemas.microsoft.com/office/powerpoint/2010/main" val="23350863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4"/>
                                        </p:tgtEl>
                                        <p:attrNameLst>
                                          <p:attrName>style.visibility</p:attrName>
                                        </p:attrNameLst>
                                      </p:cBhvr>
                                      <p:to>
                                        <p:strVal val="visible"/>
                                      </p:to>
                                    </p:set>
                                  </p:childTnLst>
                                </p:cTn>
                              </p:par>
                              <p:par>
                                <p:cTn id="10" presetID="1"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0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xit" presetSubtype="0" fill="hold" nodeType="withEffect">
                                  <p:stCondLst>
                                    <p:cond delay="0"/>
                                  </p:stCondLst>
                                  <p:childTnLst>
                                    <p:set>
                                      <p:cBhvr>
                                        <p:cTn id="25" dur="1" fill="hold">
                                          <p:stCondLst>
                                            <p:cond delay="0"/>
                                          </p:stCondLst>
                                        </p:cTn>
                                        <p:tgtEl>
                                          <p:spTgt spid="1024"/>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1036"/>
                                        </p:tgtEl>
                                        <p:attrNameLst>
                                          <p:attrName>style.visibility</p:attrName>
                                        </p:attrNameLst>
                                      </p:cBhvr>
                                      <p:to>
                                        <p:strVal val="visible"/>
                                      </p:to>
                                    </p:set>
                                  </p:childTnLst>
                                </p:cTn>
                              </p:par>
                              <p:par>
                                <p:cTn id="32" presetID="1" presetClass="exit" presetSubtype="0" fill="hold" nodeType="withEffect">
                                  <p:stCondLst>
                                    <p:cond delay="0"/>
                                  </p:stCondLst>
                                  <p:childTnLst>
                                    <p:set>
                                      <p:cBhvr>
                                        <p:cTn id="33"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1" grpId="0" animBg="1"/>
      <p:bldP spid="22" grpId="0" animBg="1"/>
      <p:bldP spid="23" grpId="0" animBg="1"/>
      <p:bldP spid="24"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3788"/>
            <a:ext cx="9131610" cy="4624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0100" y="302990"/>
            <a:ext cx="7923213" cy="394448"/>
          </a:xfrm>
        </p:spPr>
        <p:txBody>
          <a:bodyPr/>
          <a:lstStyle/>
          <a:p>
            <a:endParaRPr lang="en-US" dirty="0"/>
          </a:p>
        </p:txBody>
      </p:sp>
      <p:sp>
        <p:nvSpPr>
          <p:cNvPr id="4" name="Footer Placeholder 3"/>
          <p:cNvSpPr>
            <a:spLocks noGrp="1"/>
          </p:cNvSpPr>
          <p:nvPr>
            <p:ph type="ftr" sz="quarter" idx="4294967295"/>
          </p:nvPr>
        </p:nvSpPr>
        <p:spPr>
          <a:xfrm>
            <a:off x="989178" y="4772381"/>
            <a:ext cx="6728631" cy="351000"/>
          </a:xfrm>
          <a:prstGeom prst="rect">
            <a:avLst/>
          </a:prstGeom>
        </p:spPr>
        <p:txBody>
          <a:bodyPr/>
          <a:lstStyle/>
          <a:p>
            <a:r>
              <a:rPr lang="en-US" smtClean="0"/>
              <a:t>PSG Meeting 2</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80</a:t>
            </a:fld>
            <a:endParaRPr lang="en-US" dirty="0"/>
          </a:p>
        </p:txBody>
      </p:sp>
      <p:pic>
        <p:nvPicPr>
          <p:cNvPr id="8" name="Picture 7"/>
          <p:cNvPicPr>
            <a:picLocks noChangeAspect="1"/>
          </p:cNvPicPr>
          <p:nvPr/>
        </p:nvPicPr>
        <p:blipFill>
          <a:blip r:embed="rId2"/>
          <a:stretch>
            <a:fillRect/>
          </a:stretch>
        </p:blipFill>
        <p:spPr>
          <a:xfrm>
            <a:off x="610100" y="889401"/>
            <a:ext cx="3277719" cy="3618601"/>
          </a:xfrm>
          <a:prstGeom prst="rect">
            <a:avLst/>
          </a:prstGeom>
        </p:spPr>
      </p:pic>
      <p:pic>
        <p:nvPicPr>
          <p:cNvPr id="9" name="Picture 8"/>
          <p:cNvPicPr>
            <a:picLocks noChangeAspect="1"/>
          </p:cNvPicPr>
          <p:nvPr/>
        </p:nvPicPr>
        <p:blipFill>
          <a:blip r:embed="rId3"/>
          <a:stretch>
            <a:fillRect/>
          </a:stretch>
        </p:blipFill>
        <p:spPr>
          <a:xfrm>
            <a:off x="4908709" y="1054216"/>
            <a:ext cx="4235291" cy="3378706"/>
          </a:xfrm>
          <a:prstGeom prst="rect">
            <a:avLst/>
          </a:prstGeom>
        </p:spPr>
      </p:pic>
      <p:sp>
        <p:nvSpPr>
          <p:cNvPr id="7" name="Left Brace 6"/>
          <p:cNvSpPr/>
          <p:nvPr/>
        </p:nvSpPr>
        <p:spPr>
          <a:xfrm>
            <a:off x="4391072" y="2000668"/>
            <a:ext cx="395819" cy="2336800"/>
          </a:xfrm>
          <a:prstGeom prst="leftBrace">
            <a:avLst>
              <a:gd name="adj1" fmla="val 8333"/>
              <a:gd name="adj2" fmla="val 7445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11" name="Equal 10"/>
          <p:cNvSpPr/>
          <p:nvPr/>
        </p:nvSpPr>
        <p:spPr>
          <a:xfrm>
            <a:off x="3784600" y="3543300"/>
            <a:ext cx="482600" cy="40640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
        <p:nvSpPr>
          <p:cNvPr id="12" name="Equal 11"/>
          <p:cNvSpPr/>
          <p:nvPr/>
        </p:nvSpPr>
        <p:spPr>
          <a:xfrm>
            <a:off x="3836210" y="1079616"/>
            <a:ext cx="482600" cy="406400"/>
          </a:xfrm>
          <a:prstGeom prst="mathEqual">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839557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0" y="-53788"/>
            <a:ext cx="9131610" cy="46242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0100" y="302990"/>
            <a:ext cx="7923213" cy="394448"/>
          </a:xfrm>
        </p:spPr>
        <p:txBody>
          <a:bodyPr/>
          <a:lstStyle/>
          <a:p>
            <a:endParaRPr lang="en-US" dirty="0"/>
          </a:p>
        </p:txBody>
      </p:sp>
      <p:sp>
        <p:nvSpPr>
          <p:cNvPr id="4" name="Footer Placeholder 3"/>
          <p:cNvSpPr>
            <a:spLocks noGrp="1"/>
          </p:cNvSpPr>
          <p:nvPr>
            <p:ph type="ftr" sz="quarter" idx="4294967295"/>
          </p:nvPr>
        </p:nvSpPr>
        <p:spPr>
          <a:xfrm>
            <a:off x="989178" y="4772381"/>
            <a:ext cx="6728631" cy="351000"/>
          </a:xfrm>
          <a:prstGeom prst="rect">
            <a:avLst/>
          </a:prstGeom>
        </p:spPr>
        <p:txBody>
          <a:bodyPr/>
          <a:lstStyle/>
          <a:p>
            <a:r>
              <a:rPr lang="en-US" smtClean="0"/>
              <a:t>PSG Meeting 2</a:t>
            </a:r>
            <a:endParaRPr lang="en-US" dirty="0"/>
          </a:p>
        </p:txBody>
      </p:sp>
      <p:sp>
        <p:nvSpPr>
          <p:cNvPr id="5" name="Slide Number Placeholder 4"/>
          <p:cNvSpPr>
            <a:spLocks noGrp="1"/>
          </p:cNvSpPr>
          <p:nvPr>
            <p:ph type="sldNum" sz="quarter" idx="12"/>
          </p:nvPr>
        </p:nvSpPr>
        <p:spPr/>
        <p:txBody>
          <a:bodyPr/>
          <a:lstStyle/>
          <a:p>
            <a:fld id="{B7CEC10D-CD46-426F-915E-6C78530279CB}" type="slidenum">
              <a:rPr lang="en-US" smtClean="0"/>
              <a:t>81</a:t>
            </a:fld>
            <a:endParaRPr lang="en-US" dirty="0"/>
          </a:p>
        </p:txBody>
      </p:sp>
      <p:pic>
        <p:nvPicPr>
          <p:cNvPr id="9" name="Picture 8"/>
          <p:cNvPicPr>
            <a:picLocks noChangeAspect="1"/>
          </p:cNvPicPr>
          <p:nvPr/>
        </p:nvPicPr>
        <p:blipFill>
          <a:blip r:embed="rId3"/>
          <a:stretch>
            <a:fillRect/>
          </a:stretch>
        </p:blipFill>
        <p:spPr>
          <a:xfrm>
            <a:off x="4908709" y="1054216"/>
            <a:ext cx="4235291" cy="3378706"/>
          </a:xfrm>
          <a:prstGeom prst="rect">
            <a:avLst/>
          </a:prstGeom>
        </p:spPr>
      </p:pic>
      <p:sp>
        <p:nvSpPr>
          <p:cNvPr id="11" name="Content Placeholder 2"/>
          <p:cNvSpPr>
            <a:spLocks noGrp="1"/>
          </p:cNvSpPr>
          <p:nvPr>
            <p:ph idx="1"/>
          </p:nvPr>
        </p:nvSpPr>
        <p:spPr>
          <a:xfrm>
            <a:off x="610100" y="886962"/>
            <a:ext cx="4092276" cy="3746789"/>
          </a:xfrm>
        </p:spPr>
        <p:txBody>
          <a:bodyPr/>
          <a:lstStyle/>
          <a:p>
            <a:r>
              <a:rPr lang="en-US" dirty="0" smtClean="0"/>
              <a:t>The server hosts back-end system including</a:t>
            </a:r>
          </a:p>
          <a:p>
            <a:pPr marL="285750" indent="-285750">
              <a:buFont typeface="Arial" panose="020B0604020202020204" pitchFamily="34" charset="0"/>
              <a:buChar char="•"/>
            </a:pPr>
            <a:r>
              <a:rPr lang="en-US" dirty="0" smtClean="0"/>
              <a:t>API gateway</a:t>
            </a:r>
          </a:p>
          <a:p>
            <a:pPr marL="285750" indent="-285750">
              <a:buFont typeface="Arial" panose="020B0604020202020204" pitchFamily="34" charset="0"/>
              <a:buChar char="•"/>
            </a:pPr>
            <a:r>
              <a:rPr lang="en-US" dirty="0" smtClean="0"/>
              <a:t>Service layer</a:t>
            </a:r>
          </a:p>
          <a:p>
            <a:pPr marL="285750" indent="-285750">
              <a:buFont typeface="Arial" panose="020B0604020202020204" pitchFamily="34" charset="0"/>
              <a:buChar char="•"/>
            </a:pPr>
            <a:r>
              <a:rPr lang="en-US" dirty="0" smtClean="0"/>
              <a:t>Data storage </a:t>
            </a:r>
          </a:p>
          <a:p>
            <a:endParaRPr lang="en-US" dirty="0"/>
          </a:p>
          <a:p>
            <a:endParaRPr lang="en-US" b="1" dirty="0" smtClean="0">
              <a:solidFill>
                <a:schemeClr val="accent5">
                  <a:lumMod val="75000"/>
                </a:schemeClr>
              </a:solidFill>
            </a:endParaRPr>
          </a:p>
        </p:txBody>
      </p:sp>
    </p:spTree>
    <p:extLst>
      <p:ext uri="{BB962C8B-B14F-4D97-AF65-F5344CB8AC3E}">
        <p14:creationId xmlns:p14="http://schemas.microsoft.com/office/powerpoint/2010/main" val="441905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0" y="8789"/>
            <a:ext cx="9144000" cy="4572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p:cNvSpPr>
            <a:spLocks noGrp="1"/>
          </p:cNvSpPr>
          <p:nvPr>
            <p:ph idx="1"/>
          </p:nvPr>
        </p:nvSpPr>
        <p:spPr>
          <a:xfrm>
            <a:off x="610100" y="733374"/>
            <a:ext cx="7922712" cy="3837040"/>
          </a:xfrm>
        </p:spPr>
        <p:txBody>
          <a:bodyPr/>
          <a:lstStyle/>
          <a:p>
            <a:pPr>
              <a:spcBef>
                <a:spcPts val="0"/>
              </a:spcBef>
              <a:spcAft>
                <a:spcPts val="0"/>
              </a:spcAft>
            </a:pPr>
            <a:r>
              <a:rPr lang="en-US" sz="1600" dirty="0">
                <a:solidFill>
                  <a:schemeClr val="tx1"/>
                </a:solidFill>
              </a:rPr>
              <a:t>Sensing = observing and measuring activities to collect data</a:t>
            </a:r>
          </a:p>
          <a:p>
            <a:pPr>
              <a:spcBef>
                <a:spcPts val="0"/>
              </a:spcBef>
              <a:spcAft>
                <a:spcPts val="0"/>
              </a:spcAft>
            </a:pPr>
            <a:endParaRPr lang="en-US" sz="1600" dirty="0" smtClean="0">
              <a:solidFill>
                <a:schemeClr val="tx1"/>
              </a:solidFill>
            </a:endParaRPr>
          </a:p>
          <a:p>
            <a:r>
              <a:rPr lang="en-US" sz="1600" dirty="0">
                <a:solidFill>
                  <a:schemeClr val="tx1"/>
                </a:solidFill>
              </a:rPr>
              <a:t>Based on data gathering </a:t>
            </a:r>
            <a:r>
              <a:rPr lang="en-US" sz="1600" dirty="0" smtClean="0">
                <a:solidFill>
                  <a:schemeClr val="tx1"/>
                </a:solidFill>
              </a:rPr>
              <a:t>method:</a:t>
            </a:r>
            <a:endParaRPr lang="en-US" sz="1600" dirty="0">
              <a:solidFill>
                <a:schemeClr val="tx1"/>
              </a:solidFill>
            </a:endParaRPr>
          </a:p>
          <a:p>
            <a:pPr marL="285750" indent="-285750">
              <a:spcBef>
                <a:spcPts val="0"/>
              </a:spcBef>
              <a:spcAft>
                <a:spcPts val="0"/>
              </a:spcAft>
              <a:buFont typeface="Arial" panose="020B0604020202020204" pitchFamily="34" charset="0"/>
              <a:buChar char="•"/>
            </a:pPr>
            <a:r>
              <a:rPr lang="en-US" sz="1600" b="1" dirty="0" smtClean="0">
                <a:solidFill>
                  <a:schemeClr val="tx1"/>
                </a:solidFill>
              </a:rPr>
              <a:t>Manual sensing (</a:t>
            </a:r>
            <a:r>
              <a:rPr lang="en-US" sz="1600" dirty="0">
                <a:solidFill>
                  <a:schemeClr val="tx1"/>
                </a:solidFill>
              </a:rPr>
              <a:t>labor-intensive activity</a:t>
            </a:r>
            <a:r>
              <a:rPr lang="en-US" sz="1600" b="1" dirty="0" smtClean="0">
                <a:solidFill>
                  <a:schemeClr val="tx1"/>
                </a:solidFill>
              </a:rPr>
              <a:t>)</a:t>
            </a:r>
          </a:p>
          <a:p>
            <a:pPr>
              <a:spcBef>
                <a:spcPts val="0"/>
              </a:spcBef>
              <a:spcAft>
                <a:spcPts val="0"/>
              </a:spcAft>
              <a:tabLst>
                <a:tab pos="285750" algn="l"/>
              </a:tabLst>
            </a:pPr>
            <a:r>
              <a:rPr lang="en-US" sz="1600" dirty="0">
                <a:solidFill>
                  <a:schemeClr val="tx1"/>
                </a:solidFill>
              </a:rPr>
              <a:t>	</a:t>
            </a:r>
            <a:r>
              <a:rPr lang="en-US" sz="1600" dirty="0" smtClean="0">
                <a:solidFill>
                  <a:schemeClr val="tx1"/>
                </a:solidFill>
              </a:rPr>
              <a:t>e.g.: taking crop sample</a:t>
            </a:r>
          </a:p>
          <a:p>
            <a:pPr>
              <a:spcBef>
                <a:spcPts val="0"/>
              </a:spcBef>
              <a:spcAft>
                <a:spcPts val="0"/>
              </a:spcAft>
            </a:pPr>
            <a:endParaRPr lang="en-US" sz="1600" dirty="0" smtClean="0">
              <a:solidFill>
                <a:schemeClr val="tx1"/>
              </a:solidFill>
            </a:endParaRPr>
          </a:p>
          <a:p>
            <a:pPr marL="285750" indent="-285750">
              <a:spcBef>
                <a:spcPts val="0"/>
              </a:spcBef>
              <a:spcAft>
                <a:spcPts val="0"/>
              </a:spcAft>
              <a:buFont typeface="Arial" panose="020B0604020202020204" pitchFamily="34" charset="0"/>
              <a:buChar char="•"/>
            </a:pPr>
            <a:r>
              <a:rPr lang="en-US" sz="1600" b="1" dirty="0" smtClean="0">
                <a:solidFill>
                  <a:schemeClr val="tx1"/>
                </a:solidFill>
              </a:rPr>
              <a:t>Automated sensing (</a:t>
            </a:r>
            <a:r>
              <a:rPr lang="en-US" sz="1600" dirty="0">
                <a:solidFill>
                  <a:schemeClr val="tx1"/>
                </a:solidFill>
              </a:rPr>
              <a:t>with the assistance of devices at a location</a:t>
            </a:r>
            <a:r>
              <a:rPr lang="en-US" sz="1600" b="1" dirty="0" smtClean="0">
                <a:solidFill>
                  <a:schemeClr val="tx1"/>
                </a:solidFill>
              </a:rPr>
              <a:t>)</a:t>
            </a:r>
          </a:p>
          <a:p>
            <a:pPr>
              <a:spcBef>
                <a:spcPts val="0"/>
              </a:spcBef>
              <a:spcAft>
                <a:spcPts val="0"/>
              </a:spcAft>
              <a:tabLst>
                <a:tab pos="285750" algn="l"/>
              </a:tabLst>
            </a:pPr>
            <a:r>
              <a:rPr lang="en-US" sz="1600" b="1" dirty="0">
                <a:solidFill>
                  <a:schemeClr val="tx1"/>
                </a:solidFill>
              </a:rPr>
              <a:t>	</a:t>
            </a:r>
            <a:r>
              <a:rPr lang="en-US" sz="1600" dirty="0" smtClean="0">
                <a:solidFill>
                  <a:schemeClr val="tx1"/>
                </a:solidFill>
              </a:rPr>
              <a:t>e.g.: reading data from weather stations or sensor devices</a:t>
            </a:r>
            <a:endParaRPr lang="en-US" sz="1600" b="1" dirty="0">
              <a:solidFill>
                <a:schemeClr val="tx1"/>
              </a:solidFill>
            </a:endParaRPr>
          </a:p>
          <a:p>
            <a:pPr>
              <a:spcBef>
                <a:spcPts val="0"/>
              </a:spcBef>
              <a:spcAft>
                <a:spcPts val="0"/>
              </a:spcAft>
            </a:pPr>
            <a:endParaRPr lang="en-US" sz="1600" b="1" dirty="0" smtClean="0">
              <a:solidFill>
                <a:schemeClr val="tx1"/>
              </a:solidFill>
            </a:endParaRPr>
          </a:p>
          <a:p>
            <a:pPr marL="285750" indent="-285750">
              <a:spcBef>
                <a:spcPts val="0"/>
              </a:spcBef>
              <a:spcAft>
                <a:spcPts val="0"/>
              </a:spcAft>
              <a:buFont typeface="Arial" panose="020B0604020202020204" pitchFamily="34" charset="0"/>
              <a:buChar char="•"/>
            </a:pPr>
            <a:r>
              <a:rPr lang="en-US" sz="1600" b="1" dirty="0" smtClean="0">
                <a:solidFill>
                  <a:schemeClr val="tx1"/>
                </a:solidFill>
              </a:rPr>
              <a:t>Remote sensing (</a:t>
            </a:r>
            <a:r>
              <a:rPr lang="en-US" sz="1600" dirty="0">
                <a:solidFill>
                  <a:schemeClr val="tx1"/>
                </a:solidFill>
              </a:rPr>
              <a:t>performed at a distance</a:t>
            </a:r>
            <a:r>
              <a:rPr lang="en-US" sz="1600" b="1" dirty="0" smtClean="0">
                <a:solidFill>
                  <a:schemeClr val="tx1"/>
                </a:solidFill>
              </a:rPr>
              <a:t>)</a:t>
            </a:r>
            <a:endParaRPr lang="en-US" sz="1600" dirty="0" smtClean="0">
              <a:solidFill>
                <a:schemeClr val="tx1"/>
              </a:solidFill>
            </a:endParaRPr>
          </a:p>
          <a:p>
            <a:pPr>
              <a:spcBef>
                <a:spcPts val="0"/>
              </a:spcBef>
              <a:spcAft>
                <a:spcPts val="0"/>
              </a:spcAft>
              <a:tabLst>
                <a:tab pos="285750" algn="l"/>
              </a:tabLst>
            </a:pPr>
            <a:r>
              <a:rPr lang="en-US" sz="1600" dirty="0">
                <a:solidFill>
                  <a:schemeClr val="tx1"/>
                </a:solidFill>
              </a:rPr>
              <a:t>	</a:t>
            </a:r>
            <a:r>
              <a:rPr lang="en-US" sz="1600" dirty="0" err="1" smtClean="0">
                <a:solidFill>
                  <a:schemeClr val="tx1"/>
                </a:solidFill>
              </a:rPr>
              <a:t>e.g</a:t>
            </a:r>
            <a:r>
              <a:rPr lang="en-US" sz="1600" dirty="0" smtClean="0">
                <a:solidFill>
                  <a:schemeClr val="tx1"/>
                </a:solidFill>
              </a:rPr>
              <a:t>: reading imagery data from satellite or drone</a:t>
            </a:r>
          </a:p>
          <a:p>
            <a:pPr>
              <a:spcBef>
                <a:spcPts val="0"/>
              </a:spcBef>
              <a:spcAft>
                <a:spcPts val="0"/>
              </a:spcAft>
              <a:tabLst>
                <a:tab pos="285750" algn="l"/>
              </a:tabLst>
            </a:pPr>
            <a:endParaRPr lang="en-US" sz="1600" b="1" dirty="0"/>
          </a:p>
          <a:p>
            <a:pPr>
              <a:spcBef>
                <a:spcPts val="0"/>
              </a:spcBef>
              <a:spcAft>
                <a:spcPts val="0"/>
              </a:spcAft>
              <a:tabLst>
                <a:tab pos="285750" algn="l"/>
              </a:tabLst>
            </a:pPr>
            <a:endParaRPr lang="en-US" sz="1600" dirty="0"/>
          </a:p>
          <a:p>
            <a:pPr>
              <a:spcBef>
                <a:spcPts val="0"/>
              </a:spcBef>
              <a:spcAft>
                <a:spcPts val="0"/>
              </a:spcAft>
            </a:pPr>
            <a:endParaRPr lang="en-US" sz="1600" dirty="0" smtClean="0"/>
          </a:p>
          <a:p>
            <a:pPr>
              <a:spcBef>
                <a:spcPts val="0"/>
              </a:spcBef>
              <a:spcAft>
                <a:spcPts val="0"/>
              </a:spcAft>
            </a:pPr>
            <a:endParaRPr lang="en-US" sz="1600" dirty="0"/>
          </a:p>
          <a:p>
            <a:endParaRPr lang="en-US" sz="1600" dirty="0" smtClean="0"/>
          </a:p>
          <a:p>
            <a:endParaRPr lang="en-US" sz="1600" dirty="0"/>
          </a:p>
          <a:p>
            <a:endParaRPr lang="en-US" sz="1600" dirty="0" smtClean="0"/>
          </a:p>
        </p:txBody>
      </p:sp>
      <p:sp>
        <p:nvSpPr>
          <p:cNvPr id="5" name="Slide Number Placeholder 4"/>
          <p:cNvSpPr>
            <a:spLocks noGrp="1"/>
          </p:cNvSpPr>
          <p:nvPr>
            <p:ph type="sldNum" sz="quarter" idx="12"/>
          </p:nvPr>
        </p:nvSpPr>
        <p:spPr/>
        <p:txBody>
          <a:bodyPr/>
          <a:lstStyle/>
          <a:p>
            <a:fld id="{B7CEC10D-CD46-426F-915E-6C78530279CB}" type="slidenum">
              <a:rPr lang="en-US" smtClean="0"/>
              <a:t>9</a:t>
            </a:fld>
            <a:endParaRPr lang="en-US" dirty="0"/>
          </a:p>
        </p:txBody>
      </p:sp>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t="1" b="31697"/>
          <a:stretch/>
        </p:blipFill>
        <p:spPr>
          <a:xfrm>
            <a:off x="7265050" y="4665343"/>
            <a:ext cx="829937" cy="355547"/>
          </a:xfrm>
          <a:prstGeom prst="rect">
            <a:avLst/>
          </a:prstGeom>
        </p:spPr>
      </p:pic>
      <p:sp>
        <p:nvSpPr>
          <p:cNvPr id="9" name="Title 1"/>
          <p:cNvSpPr txBox="1">
            <a:spLocks/>
          </p:cNvSpPr>
          <p:nvPr/>
        </p:nvSpPr>
        <p:spPr>
          <a:xfrm>
            <a:off x="473356" y="146114"/>
            <a:ext cx="7923213" cy="394448"/>
          </a:xfrm>
          <a:prstGeom prst="rect">
            <a:avLst/>
          </a:prstGeom>
        </p:spPr>
        <p:txBody>
          <a:bodyPr vert="horz" lIns="0" tIns="0" rIns="0" bIns="0" rtlCol="0" anchor="t" anchorCtr="0">
            <a:noAutofit/>
          </a:bodyPr>
          <a:lstStyle>
            <a:lvl1pPr algn="l" defTabSz="514350" rtl="0" eaLnBrk="1" latinLnBrk="0" hangingPunct="1">
              <a:lnSpc>
                <a:spcPts val="2700"/>
              </a:lnSpc>
              <a:spcBef>
                <a:spcPct val="0"/>
              </a:spcBef>
              <a:buNone/>
              <a:defRPr sz="2700" b="1" kern="1200">
                <a:solidFill>
                  <a:schemeClr val="bg2"/>
                </a:solidFill>
                <a:latin typeface="+mj-lt"/>
                <a:ea typeface="+mj-ea"/>
                <a:cs typeface="+mj-cs"/>
              </a:defRPr>
            </a:lvl1pPr>
          </a:lstStyle>
          <a:p>
            <a:r>
              <a:rPr lang="en-US" dirty="0" smtClean="0"/>
              <a:t>Sensing</a:t>
            </a:r>
            <a:endParaRPr lang="en-US" dirty="0"/>
          </a:p>
        </p:txBody>
      </p:sp>
    </p:spTree>
    <p:extLst>
      <p:ext uri="{BB962C8B-B14F-4D97-AF65-F5344CB8AC3E}">
        <p14:creationId xmlns:p14="http://schemas.microsoft.com/office/powerpoint/2010/main" val="5040914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Ue">
  <a:themeElements>
    <a:clrScheme name="TUe_kleuren">
      <a:dk1>
        <a:sysClr val="windowText" lastClr="000000"/>
      </a:dk1>
      <a:lt1>
        <a:sysClr val="window" lastClr="FFFFFF"/>
      </a:lt1>
      <a:dk2>
        <a:srgbClr val="C81919"/>
      </a:dk2>
      <a:lt2>
        <a:srgbClr val="101073"/>
      </a:lt2>
      <a:accent1>
        <a:srgbClr val="C81919"/>
      </a:accent1>
      <a:accent2>
        <a:srgbClr val="101073"/>
      </a:accent2>
      <a:accent3>
        <a:srgbClr val="0066CC"/>
      </a:accent3>
      <a:accent4>
        <a:srgbClr val="00A2DE"/>
      </a:accent4>
      <a:accent5>
        <a:srgbClr val="84D200"/>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presentatie16x9.potx" id="{1B6475F5-D373-4660-89EB-4F03E47D006D}" vid="{2086CB6F-6B0A-48B6-8FD8-51377F4AECBD}"/>
    </a:ext>
  </a:ext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C43AA747B47012428CD293ADE9A96401" ma:contentTypeVersion="0" ma:contentTypeDescription="Create a new document." ma:contentTypeScope="" ma:versionID="b28b69ee3f71c4d94efe80011acf5e3a">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25C045E8-0EBB-4725-B038-58F9FBFCA83E}">
  <ds:schemaRefs>
    <ds:schemaRef ds:uri="http://schemas.microsoft.com/sharepoint/v3/contenttype/forms"/>
  </ds:schemaRefs>
</ds:datastoreItem>
</file>

<file path=customXml/itemProps2.xml><?xml version="1.0" encoding="utf-8"?>
<ds:datastoreItem xmlns:ds="http://schemas.openxmlformats.org/officeDocument/2006/customXml" ds:itemID="{6643C7E4-0230-49FC-BDCE-3B8DA6D4401C}">
  <ds:schemaRefs>
    <ds:schemaRef ds:uri="http://purl.org/dc/terms/"/>
    <ds:schemaRef ds:uri="http://schemas.openxmlformats.org/package/2006/metadata/core-propertie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customXml/itemProps3.xml><?xml version="1.0" encoding="utf-8"?>
<ds:datastoreItem xmlns:ds="http://schemas.openxmlformats.org/officeDocument/2006/customXml" ds:itemID="{9A7B1E75-52B4-448C-B3A9-F319C62B56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TUe_presentatie16x9</Template>
  <TotalTime>46603</TotalTime>
  <Words>2407</Words>
  <Application>Microsoft Office PowerPoint</Application>
  <PresentationFormat>On-screen Show (16:9)</PresentationFormat>
  <Paragraphs>600</Paragraphs>
  <Slides>81</Slides>
  <Notes>45</Notes>
  <HiddenSlides>3</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81</vt:i4>
      </vt:variant>
    </vt:vector>
  </HeadingPairs>
  <TitlesOfParts>
    <vt:vector size="87" baseType="lpstr">
      <vt:lpstr>Arial</vt:lpstr>
      <vt:lpstr>Calibri</vt:lpstr>
      <vt:lpstr>NimbusRomNo9L-Regu</vt:lpstr>
      <vt:lpstr>Times New Roman</vt:lpstr>
      <vt:lpstr>Wingdings</vt:lpstr>
      <vt:lpstr>TUe</vt:lpstr>
      <vt:lpstr>DASSICO - DAta Storing and Structuring for Information Discovery in AgTech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Project Goal</vt:lpstr>
      <vt:lpstr>PowerPoint Presentation</vt:lpstr>
      <vt:lpstr>Project Goal</vt:lpstr>
      <vt:lpstr>System Design</vt:lpstr>
      <vt:lpstr>PowerPoint Presentation</vt:lpstr>
      <vt:lpstr>PowerPoint Presentation</vt:lpstr>
      <vt:lpstr>PowerPoint Presentation</vt:lpstr>
      <vt:lpstr>PowerPoint Presentation</vt:lpstr>
      <vt:lpstr>PowerPoint Presentation</vt:lpstr>
      <vt:lpstr>PowerPoint Presentation</vt:lpstr>
      <vt:lpstr>Collaboration with SEP Students</vt:lpstr>
      <vt:lpstr>Sharing Responsibility</vt:lpstr>
      <vt:lpstr>PowerPoint Presentation</vt:lpstr>
      <vt:lpstr>PowerPoint Presentation</vt:lpstr>
      <vt:lpstr>Data Map</vt:lpstr>
      <vt:lpstr>Metadata-based ETL: Activity Diagram</vt:lpstr>
      <vt:lpstr>Implementation</vt:lpstr>
      <vt:lpstr>API Documentation in SwaggerHub</vt:lpstr>
      <vt:lpstr>Page Views in Front-end</vt:lpstr>
      <vt:lpstr>PowerPoint Presentation</vt:lpstr>
      <vt:lpstr>Deployment View</vt:lpstr>
      <vt:lpstr>PowerPoint Presentation</vt:lpstr>
      <vt:lpstr>Performance Test</vt:lpstr>
      <vt:lpstr>Performance Test – Page Loading</vt:lpstr>
      <vt:lpstr>Load Test</vt:lpstr>
      <vt:lpstr>Machine Specification</vt:lpstr>
      <vt:lpstr>Project Management</vt:lpstr>
      <vt:lpstr>PowerPoint Presentation</vt:lpstr>
      <vt:lpstr>PowerPoint Presentation</vt:lpstr>
      <vt:lpstr>PowerPoint Presentation</vt:lpstr>
      <vt:lpstr>Conclusions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Role-based Access Permission for Security</vt:lpstr>
      <vt:lpstr>JSON Web Token for Identifying User Access</vt:lpstr>
      <vt:lpstr>OAuth with JWT for Security</vt:lpstr>
      <vt:lpstr>Monolithic vs Microservice (Performance)</vt:lpstr>
      <vt:lpstr>Compatibility</vt:lpstr>
      <vt:lpstr>SOAP vs REST for Compatibility</vt:lpstr>
      <vt:lpstr>PowerPoint Presentation</vt:lpstr>
      <vt:lpstr>Services-Functional Requirement Matrix</vt:lpstr>
      <vt:lpstr>Use Cases</vt:lpstr>
      <vt:lpstr>Structuring Data for Information Discovery</vt:lpstr>
      <vt:lpstr>Domain Model</vt:lpstr>
      <vt:lpstr>Centralized vs Global Validation</vt:lpstr>
      <vt:lpstr>Data Models</vt:lpstr>
      <vt:lpstr>User Data Model</vt:lpstr>
      <vt:lpstr>Farm Data Model</vt:lpstr>
      <vt:lpstr>Sensing Data Model</vt:lpstr>
      <vt:lpstr>Data Map Model</vt:lpstr>
      <vt:lpstr>Data-Link Data Model</vt:lpstr>
      <vt:lpstr>Client-Server Model</vt:lpstr>
      <vt:lpstr>Alternative: Peer-to-peer Model</vt:lpstr>
      <vt:lpstr>PowerPoint Presentation</vt:lpstr>
      <vt:lpstr>PowerPoint Presentation</vt:lpstr>
    </vt:vector>
  </TitlesOfParts>
  <Company>TU/e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Klinkhamer - Nooijens, C.C.</dc:creator>
  <cp:lastModifiedBy>Satria, D.</cp:lastModifiedBy>
  <cp:revision>361</cp:revision>
  <dcterms:created xsi:type="dcterms:W3CDTF">2018-11-21T12:48:52Z</dcterms:created>
  <dcterms:modified xsi:type="dcterms:W3CDTF">2019-12-16T11:50:40Z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0x010100C43AA747B47012428CD293ADE9A96401</vt:lpwstr>
  </property>
</Properties>
</file>